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52" r:id="rId1"/>
  </p:sldMasterIdLst>
  <p:sldIdLst>
    <p:sldId id="304" r:id="rId2"/>
    <p:sldId id="305" r:id="rId3"/>
    <p:sldId id="297" r:id="rId4"/>
    <p:sldId id="298" r:id="rId5"/>
    <p:sldId id="299" r:id="rId6"/>
    <p:sldId id="301" r:id="rId7"/>
    <p:sldId id="257" r:id="rId8"/>
    <p:sldId id="279" r:id="rId9"/>
    <p:sldId id="258" r:id="rId10"/>
    <p:sldId id="259" r:id="rId11"/>
    <p:sldId id="306" r:id="rId12"/>
    <p:sldId id="303" r:id="rId13"/>
    <p:sldId id="308" r:id="rId14"/>
    <p:sldId id="261" r:id="rId15"/>
    <p:sldId id="280" r:id="rId16"/>
    <p:sldId id="263" r:id="rId17"/>
    <p:sldId id="281" r:id="rId18"/>
    <p:sldId id="264" r:id="rId19"/>
    <p:sldId id="265" r:id="rId20"/>
    <p:sldId id="266" r:id="rId21"/>
    <p:sldId id="286" r:id="rId22"/>
    <p:sldId id="287" r:id="rId23"/>
    <p:sldId id="267" r:id="rId24"/>
    <p:sldId id="288" r:id="rId25"/>
    <p:sldId id="268" r:id="rId26"/>
    <p:sldId id="269" r:id="rId27"/>
    <p:sldId id="289" r:id="rId28"/>
    <p:sldId id="270" r:id="rId29"/>
    <p:sldId id="271" r:id="rId30"/>
    <p:sldId id="291" r:id="rId31"/>
    <p:sldId id="292" r:id="rId32"/>
    <p:sldId id="272" r:id="rId33"/>
    <p:sldId id="302" r:id="rId34"/>
    <p:sldId id="273" r:id="rId35"/>
    <p:sldId id="274" r:id="rId36"/>
    <p:sldId id="276" r:id="rId37"/>
    <p:sldId id="294" r:id="rId38"/>
    <p:sldId id="293" r:id="rId39"/>
    <p:sldId id="295" r:id="rId40"/>
    <p:sldId id="290" r:id="rId41"/>
    <p:sldId id="307" r:id="rId42"/>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5431" autoAdjust="0"/>
    <p:restoredTop sz="86380" autoAdjust="0"/>
  </p:normalViewPr>
  <p:slideViewPr>
    <p:cSldViewPr>
      <p:cViewPr varScale="1">
        <p:scale>
          <a:sx n="67" d="100"/>
          <a:sy n="67" d="100"/>
        </p:scale>
        <p:origin x="66" y="132"/>
      </p:cViewPr>
      <p:guideLst>
        <p:guide orient="horz" pos="2160"/>
        <p:guide pos="2880"/>
      </p:guideLst>
    </p:cSldViewPr>
  </p:slideViewPr>
  <p:outlineViewPr>
    <p:cViewPr>
      <p:scale>
        <a:sx n="33" d="100"/>
        <a:sy n="33" d="100"/>
      </p:scale>
      <p:origin x="0" y="38928"/>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fa-I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fa-IR"/>
          </a:p>
        </p:txBody>
      </p:sp>
      <p:sp>
        <p:nvSpPr>
          <p:cNvPr id="4" name="Date Placeholder 3"/>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Date Placeholder 4"/>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Date Placeholder 6"/>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Date Placeholder 2"/>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a-I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BFAAFF-BD40-49AB-BF6F-38E8DBAE4657}" type="datetimeFigureOut">
              <a:rPr lang="fa-IR" smtClean="0"/>
              <a:pPr/>
              <a:t>06/03/1446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04FEB666-46B5-46ED-8309-DB84A1AC3C01}"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en-US" smtClean="0"/>
              <a:t>Click to edit Master title style</a:t>
            </a:r>
            <a:endParaRPr lang="fa-I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Date Placeholder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5ABFAAFF-BD40-49AB-BF6F-38E8DBAE4657}" type="datetimeFigureOut">
              <a:rPr lang="fa-IR" smtClean="0"/>
              <a:pPr/>
              <a:t>06/03/1446</a:t>
            </a:fld>
            <a:endParaRPr lang="fa-I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4FEB666-46B5-46ED-8309-DB84A1AC3C01}" type="slidenum">
              <a:rPr lang="fa-IR" smtClean="0"/>
              <a:pPr/>
              <a:t>‹#›</a:t>
            </a:fld>
            <a:endParaRPr lang="fa-IR"/>
          </a:p>
        </p:txBody>
      </p:sp>
      <p:pic>
        <p:nvPicPr>
          <p:cNvPr id="7" name="Picture 6" descr="C:\Users\f.bahadorkhan\Desktop\images.jpg"/>
          <p:cNvPicPr/>
          <p:nvPr userDrawn="1"/>
        </p:nvPicPr>
        <p:blipFill>
          <a:blip r:embed="rId13" cstate="print">
            <a:lum bright="87000" contrast="-72000"/>
          </a:blip>
          <a:srcRect/>
          <a:stretch>
            <a:fillRect/>
          </a:stretch>
        </p:blipFill>
        <p:spPr bwMode="auto">
          <a:xfrm>
            <a:off x="0" y="0"/>
            <a:ext cx="9143999"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BESM2"/>
          <p:cNvPicPr>
            <a:picLocks noGrp="1" noChangeAspect="1" noChangeArrowheads="1"/>
          </p:cNvPicPr>
          <p:nvPr>
            <p:ph idx="1"/>
          </p:nvPr>
        </p:nvPicPr>
        <p:blipFill>
          <a:blip r:embed="rId2" cstate="print"/>
          <a:srcRect/>
          <a:stretch>
            <a:fillRect/>
          </a:stretch>
        </p:blipFill>
        <p:spPr bwMode="auto">
          <a:xfrm>
            <a:off x="428564" y="239370"/>
            <a:ext cx="8715436" cy="63579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400" b="1" dirty="0" smtClean="0">
                <a:latin typeface="IranNastaliq" pitchFamily="18" charset="0"/>
                <a:cs typeface="B Zar" pitchFamily="2" charset="-78"/>
              </a:rPr>
              <a:t>پایش بارداریهای پرخطر</a:t>
            </a:r>
            <a:endParaRPr lang="fa-IR" sz="4400" b="1" dirty="0">
              <a:latin typeface="IranNastaliq" pitchFamily="18" charset="0"/>
              <a:cs typeface="B Zar" pitchFamily="2" charset="-78"/>
            </a:endParaRPr>
          </a:p>
        </p:txBody>
      </p:sp>
      <p:sp>
        <p:nvSpPr>
          <p:cNvPr id="3" name="Content Placeholder 2"/>
          <p:cNvSpPr>
            <a:spLocks noGrp="1"/>
          </p:cNvSpPr>
          <p:nvPr>
            <p:ph idx="1"/>
          </p:nvPr>
        </p:nvSpPr>
        <p:spPr/>
        <p:txBody>
          <a:bodyPr>
            <a:normAutofit fontScale="77500" lnSpcReduction="20000"/>
          </a:bodyPr>
          <a:lstStyle/>
          <a:p>
            <a:pPr>
              <a:lnSpc>
                <a:spcPct val="150000"/>
              </a:lnSpc>
            </a:pPr>
            <a:r>
              <a:rPr lang="fa-IR" dirty="0" smtClean="0">
                <a:latin typeface="IranNastaliq" pitchFamily="18" charset="0"/>
                <a:cs typeface="B Zar" pitchFamily="2" charset="-78"/>
              </a:rPr>
              <a:t>مراقبت و پایش مستمر، ایمن و بر اساس ضوابط</a:t>
            </a:r>
          </a:p>
          <a:p>
            <a:pPr>
              <a:lnSpc>
                <a:spcPct val="150000"/>
              </a:lnSpc>
            </a:pPr>
            <a:r>
              <a:rPr lang="fa-IR" dirty="0" smtClean="0">
                <a:latin typeface="IranNastaliq" pitchFamily="18" charset="0"/>
                <a:cs typeface="B Zar" pitchFamily="2" charset="-78"/>
              </a:rPr>
              <a:t>در مراحل قبل، حین و پس از ختم بارداری</a:t>
            </a:r>
          </a:p>
          <a:p>
            <a:pPr>
              <a:lnSpc>
                <a:spcPct val="150000"/>
              </a:lnSpc>
            </a:pPr>
            <a:r>
              <a:rPr lang="fa-IR" dirty="0" smtClean="0">
                <a:latin typeface="IranNastaliq" pitchFamily="18" charset="0"/>
                <a:cs typeface="B Zar" pitchFamily="2" charset="-78"/>
              </a:rPr>
              <a:t>ویزیت حداقل روزانه</a:t>
            </a:r>
          </a:p>
          <a:p>
            <a:pPr>
              <a:lnSpc>
                <a:spcPct val="150000"/>
              </a:lnSpc>
            </a:pPr>
            <a:r>
              <a:rPr lang="fa-IR" dirty="0" smtClean="0">
                <a:latin typeface="IranNastaliq" pitchFamily="18" charset="0"/>
                <a:cs typeface="B Zar" pitchFamily="2" charset="-78"/>
              </a:rPr>
              <a:t> تحویل و تحول مادر پرخطر توسط پزشکان و کارکنان در تمام نوبتهای کاری (با حضور بر بالین بیمار به هم رسته خود)</a:t>
            </a:r>
          </a:p>
          <a:p>
            <a:pPr>
              <a:lnSpc>
                <a:spcPct val="150000"/>
              </a:lnSpc>
            </a:pPr>
            <a:r>
              <a:rPr lang="fa-IR" dirty="0" smtClean="0">
                <a:latin typeface="IranNastaliq" pitchFamily="18" charset="0"/>
                <a:cs typeface="B Zar" pitchFamily="2" charset="-78"/>
              </a:rPr>
              <a:t>مادران پرخطر در اتاقی مشرف به ایستگاه مامایی  و مجهز به فیتال مانیتورینگ، اکسیژن و ساکشن مستقر شوند و مراقبتهای مامائی توسط مامای با سابقه بالاتر</a:t>
            </a:r>
            <a:endParaRPr lang="fa-IR" dirty="0">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p>
        </p:txBody>
      </p:sp>
      <p:sp>
        <p:nvSpPr>
          <p:cNvPr id="3" name="Content Placeholder 2"/>
          <p:cNvSpPr>
            <a:spLocks noGrp="1"/>
          </p:cNvSpPr>
          <p:nvPr>
            <p:ph idx="1"/>
          </p:nvPr>
        </p:nvSpPr>
        <p:spPr/>
        <p:txBody>
          <a:bodyPr/>
          <a:lstStyle/>
          <a:p>
            <a:endParaRPr lang="fa-IR" dirty="0"/>
          </a:p>
        </p:txBody>
      </p:sp>
      <p:pic>
        <p:nvPicPr>
          <p:cNvPr id="1026" name="Picture 2"/>
          <p:cNvPicPr>
            <a:picLocks noChangeAspect="1" noChangeArrowheads="1"/>
          </p:cNvPicPr>
          <p:nvPr/>
        </p:nvPicPr>
        <p:blipFill>
          <a:blip r:embed="rId2" cstate="print"/>
          <a:srcRect/>
          <a:stretch>
            <a:fillRect/>
          </a:stretch>
        </p:blipFill>
        <p:spPr bwMode="auto">
          <a:xfrm>
            <a:off x="0" y="0"/>
            <a:ext cx="9144000" cy="107738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cs typeface="2  Zar" pitchFamily="2" charset="-78"/>
              </a:rPr>
              <a:t>ارزیابی خطر ترومبوآمبولی وریدی </a:t>
            </a:r>
            <a:endParaRPr lang="en-US" dirty="0">
              <a:solidFill>
                <a:schemeClr val="tx1"/>
              </a:solidFill>
              <a:cs typeface="2  Zar" pitchFamily="2" charset="-78"/>
            </a:endParaRPr>
          </a:p>
        </p:txBody>
      </p:sp>
      <p:sp>
        <p:nvSpPr>
          <p:cNvPr id="3" name="Content Placeholder 2"/>
          <p:cNvSpPr>
            <a:spLocks noGrp="1"/>
          </p:cNvSpPr>
          <p:nvPr>
            <p:ph idx="1"/>
          </p:nvPr>
        </p:nvSpPr>
        <p:spPr>
          <a:xfrm>
            <a:off x="0" y="1600200"/>
            <a:ext cx="8964488" cy="4525963"/>
          </a:xfrm>
        </p:spPr>
        <p:txBody>
          <a:bodyPr>
            <a:normAutofit fontScale="92500" lnSpcReduction="10000"/>
          </a:bodyPr>
          <a:lstStyle/>
          <a:p>
            <a:r>
              <a:rPr lang="fa-IR" dirty="0" smtClean="0">
                <a:cs typeface="2  Zar"/>
              </a:rPr>
              <a:t>تکمیل فرم از ابتدای شهریور </a:t>
            </a:r>
          </a:p>
          <a:p>
            <a:r>
              <a:rPr lang="fa-IR" dirty="0" smtClean="0">
                <a:cs typeface="2  Zar"/>
              </a:rPr>
              <a:t>آموزش به تمام مادران در بارداری و پس از زایمان، </a:t>
            </a:r>
            <a:r>
              <a:rPr lang="fa-IR" dirty="0" smtClean="0">
                <a:solidFill>
                  <a:srgbClr val="FF0000"/>
                </a:solidFill>
                <a:cs typeface="2  Zar"/>
              </a:rPr>
              <a:t>صرف نظر از مصرف یا عدم مصرف دارو</a:t>
            </a:r>
          </a:p>
          <a:p>
            <a:r>
              <a:rPr lang="fa-IR" dirty="0" smtClean="0">
                <a:cs typeface="2  Zar"/>
              </a:rPr>
              <a:t>علائم </a:t>
            </a:r>
            <a:r>
              <a:rPr lang="en-US" dirty="0" smtClean="0">
                <a:cs typeface="2  Zar"/>
              </a:rPr>
              <a:t>DVT </a:t>
            </a:r>
            <a:r>
              <a:rPr lang="fa-IR" dirty="0" smtClean="0">
                <a:cs typeface="2  Zar"/>
              </a:rPr>
              <a:t>   :   </a:t>
            </a:r>
          </a:p>
          <a:p>
            <a:pPr>
              <a:buNone/>
            </a:pPr>
            <a:r>
              <a:rPr lang="fa-IR" sz="2200" dirty="0" smtClean="0">
                <a:cs typeface="2  Zar"/>
              </a:rPr>
              <a:t>درد، تورم، حساسیت در لمس، اختلاف در قطر ساقها و رانها و قرمزی، مراجعه به موقع ، توصیه به تحرک و مصرف کافی مایعات آموزش داده شود</a:t>
            </a:r>
            <a:r>
              <a:rPr lang="fa-IR" sz="1900" dirty="0" smtClean="0">
                <a:cs typeface="2  Zar"/>
              </a:rPr>
              <a:t>.</a:t>
            </a:r>
          </a:p>
          <a:p>
            <a:pPr>
              <a:buNone/>
            </a:pPr>
            <a:r>
              <a:rPr lang="fa-IR" dirty="0" smtClean="0">
                <a:cs typeface="2  Zar"/>
              </a:rPr>
              <a:t>تکمیل فرم: کلیه مادران از ابتدای بارداری تا 6 هفته پس از زایمان</a:t>
            </a:r>
          </a:p>
          <a:p>
            <a:pPr>
              <a:buNone/>
            </a:pPr>
            <a:r>
              <a:rPr lang="fa-IR" dirty="0" smtClean="0">
                <a:cs typeface="2  Zar"/>
              </a:rPr>
              <a:t>با توجه به جمع امتیاز هر بیمار و مقطعی که در آن قرار گرفته، برای تجویز دارو یا سایر توصیه ها به شرح زیر اقدام شود</a:t>
            </a:r>
          </a:p>
          <a:p>
            <a:pPr>
              <a:buNone/>
            </a:pPr>
            <a:r>
              <a:rPr lang="fa-IR" dirty="0" smtClean="0">
                <a:cs typeface="2  Zar"/>
              </a:rPr>
              <a:t>امتیاز = 4 و بیشتر : تجویز داروی ضد انعقاد با دوز پروفیلاکسی از ابتدای بارداری</a:t>
            </a:r>
          </a:p>
          <a:p>
            <a:pPr>
              <a:buNone/>
            </a:pPr>
            <a:r>
              <a:rPr lang="fa-IR" dirty="0" smtClean="0">
                <a:cs typeface="2  Zar"/>
              </a:rPr>
              <a:t>امتیاز =3 :تجویز داروی ضد انعقاد با دوز پروفیلاکسی از هفته 28  بارداری</a:t>
            </a:r>
            <a:endParaRPr lang="en-US" dirty="0" smtClean="0">
              <a:cs typeface="2  Zar"/>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dirty="0" smtClean="0">
                <a:cs typeface="2  Zar"/>
              </a:rPr>
              <a:t>مدیریت مراقبتهای مادران باردار (تا 42 روز)</a:t>
            </a:r>
            <a:endParaRPr lang="fa-IR" dirty="0">
              <a:cs typeface="2  Zar"/>
            </a:endParaRPr>
          </a:p>
        </p:txBody>
      </p:sp>
      <p:sp>
        <p:nvSpPr>
          <p:cNvPr id="3" name="Content Placeholder 2"/>
          <p:cNvSpPr>
            <a:spLocks noGrp="1"/>
          </p:cNvSpPr>
          <p:nvPr>
            <p:ph idx="1"/>
          </p:nvPr>
        </p:nvSpPr>
        <p:spPr>
          <a:xfrm>
            <a:off x="457200" y="1916832"/>
            <a:ext cx="8229600" cy="4209331"/>
          </a:xfrm>
        </p:spPr>
        <p:txBody>
          <a:bodyPr/>
          <a:lstStyle/>
          <a:p>
            <a:r>
              <a:rPr lang="fa-IR" dirty="0" smtClean="0">
                <a:cs typeface="2  Zar"/>
              </a:rPr>
              <a:t>انجام اولین ارزیابی مادر توسط متخصص زنان/ماما</a:t>
            </a:r>
          </a:p>
          <a:p>
            <a:r>
              <a:rPr lang="fa-IR" dirty="0" smtClean="0">
                <a:cs typeface="2  Zar"/>
              </a:rPr>
              <a:t>ارجاع به متخصص مربوطه پس از بررسیهای اولیه موارد غیر مامایی</a:t>
            </a:r>
          </a:p>
          <a:p>
            <a:r>
              <a:rPr lang="fa-IR" dirty="0" smtClean="0">
                <a:cs typeface="2  Zar"/>
              </a:rPr>
              <a:t>آگاهی پرستاران تریاژ و پزشکان اورژانس بیمارستان(آگاهی و عملکرد مناسب بخش اورژانس ضرورت پایه این سنجه است) </a:t>
            </a:r>
          </a:p>
          <a:p>
            <a:r>
              <a:rPr lang="fa-IR" dirty="0" smtClean="0">
                <a:cs typeface="2  Zar"/>
              </a:rPr>
              <a:t>برنامه ریزی های مراقبتهای حمایتی</a:t>
            </a:r>
            <a:endParaRPr lang="fa-IR" dirty="0">
              <a:cs typeface="2  Zar"/>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ارائه مراقبتهای معمول</a:t>
            </a:r>
            <a:endParaRPr lang="fa-IR" dirty="0">
              <a:latin typeface="IranNastaliq" pitchFamily="18" charset="0"/>
              <a:cs typeface="B Zar" pitchFamily="2" charset="-78"/>
            </a:endParaRPr>
          </a:p>
        </p:txBody>
      </p:sp>
      <p:sp>
        <p:nvSpPr>
          <p:cNvPr id="3" name="Content Placeholder 2"/>
          <p:cNvSpPr>
            <a:spLocks noGrp="1"/>
          </p:cNvSpPr>
          <p:nvPr>
            <p:ph idx="1"/>
          </p:nvPr>
        </p:nvSpPr>
        <p:spPr/>
        <p:txBody>
          <a:bodyPr>
            <a:noAutofit/>
          </a:bodyPr>
          <a:lstStyle/>
          <a:p>
            <a:pPr>
              <a:lnSpc>
                <a:spcPct val="150000"/>
              </a:lnSpc>
            </a:pPr>
            <a:r>
              <a:rPr lang="fa-IR" sz="2400" dirty="0" smtClean="0">
                <a:latin typeface="IranNastaliq" pitchFamily="18" charset="0"/>
                <a:cs typeface="B Zar" pitchFamily="2" charset="-78"/>
              </a:rPr>
              <a:t>وجود اتاقهای </a:t>
            </a:r>
            <a:r>
              <a:rPr lang="en-US" sz="2400" dirty="0" smtClean="0">
                <a:latin typeface="IranNastaliq" pitchFamily="18" charset="0"/>
                <a:cs typeface="B Zar" pitchFamily="2" charset="-78"/>
              </a:rPr>
              <a:t>LDR </a:t>
            </a:r>
            <a:r>
              <a:rPr lang="fa-IR" sz="2400" dirty="0" smtClean="0">
                <a:latin typeface="IranNastaliq" pitchFamily="18" charset="0"/>
                <a:cs typeface="B Zar" pitchFamily="2" charset="-78"/>
              </a:rPr>
              <a:t> تك تختی برای زایمان طبیعی - </a:t>
            </a:r>
            <a:r>
              <a:rPr lang="fa-IR" sz="2400" dirty="0" smtClean="0">
                <a:solidFill>
                  <a:srgbClr val="C00000"/>
                </a:solidFill>
                <a:latin typeface="IranNastaliq" pitchFamily="18" charset="0"/>
                <a:cs typeface="B Zar" pitchFamily="2" charset="-78"/>
              </a:rPr>
              <a:t>به ازای 400 زایمان سالیانه یك اتاق </a:t>
            </a:r>
            <a:r>
              <a:rPr lang="en-US" sz="2400" dirty="0" smtClean="0">
                <a:solidFill>
                  <a:srgbClr val="C00000"/>
                </a:solidFill>
                <a:latin typeface="IranNastaliq" pitchFamily="18" charset="0"/>
                <a:cs typeface="B Zar" pitchFamily="2" charset="-78"/>
              </a:rPr>
              <a:t>LDR</a:t>
            </a:r>
          </a:p>
          <a:p>
            <a:pPr>
              <a:lnSpc>
                <a:spcPct val="150000"/>
              </a:lnSpc>
            </a:pPr>
            <a:r>
              <a:rPr lang="fa-IR" sz="2400" dirty="0" smtClean="0">
                <a:latin typeface="IranNastaliq" pitchFamily="18" charset="0"/>
                <a:cs typeface="B Zar" pitchFamily="2" charset="-78"/>
              </a:rPr>
              <a:t>وجود تسهیلات همراه مادر پس از زایمان،شامل: صندلی تختخواب شو، تلفن، یخچال و ...</a:t>
            </a:r>
          </a:p>
          <a:p>
            <a:pPr>
              <a:lnSpc>
                <a:spcPct val="150000"/>
              </a:lnSpc>
            </a:pPr>
            <a:r>
              <a:rPr lang="fa-IR" sz="2400" dirty="0" smtClean="0">
                <a:latin typeface="IranNastaliq" pitchFamily="18" charset="0"/>
                <a:cs typeface="B Zar" pitchFamily="2" charset="-78"/>
              </a:rPr>
              <a:t>سرو غذا و میان وعده برای مادران بعد از زایمان . </a:t>
            </a:r>
            <a:r>
              <a:rPr lang="fa-IR" sz="2400" dirty="0" smtClean="0">
                <a:solidFill>
                  <a:srgbClr val="C00000"/>
                </a:solidFill>
                <a:latin typeface="IranNastaliq" pitchFamily="18" charset="0"/>
                <a:cs typeface="B Zar" pitchFamily="2" charset="-78"/>
              </a:rPr>
              <a:t>شامل مادرانی که در ساعات شب زایمان مینمایند هم می شود. </a:t>
            </a:r>
          </a:p>
          <a:p>
            <a:pPr>
              <a:lnSpc>
                <a:spcPct val="150000"/>
              </a:lnSpc>
            </a:pPr>
            <a:r>
              <a:rPr lang="fa-IR" sz="2400" dirty="0" smtClean="0">
                <a:latin typeface="IranNastaliq" pitchFamily="18" charset="0"/>
                <a:cs typeface="B Zar" pitchFamily="2" charset="-78"/>
              </a:rPr>
              <a:t>دسترسی کمتر از 3 دقیقه از اتاق زایمان به اتاق عمل جراحی سزارین</a:t>
            </a:r>
          </a:p>
          <a:p>
            <a:pPr>
              <a:lnSpc>
                <a:spcPct val="150000"/>
              </a:lnSpc>
            </a:pPr>
            <a:r>
              <a:rPr lang="fa-IR" sz="2400" dirty="0" smtClean="0">
                <a:latin typeface="IranNastaliq" pitchFamily="18" charset="0"/>
                <a:cs typeface="B Zar" pitchFamily="2" charset="-78"/>
              </a:rPr>
              <a:t>ارائه مراقبت انحصاراً برای هر مادر، توسط یك ماما و با امکان حضور همراه</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90066"/>
          </a:xfrm>
        </p:spPr>
        <p:txBody>
          <a:bodyPr>
            <a:normAutofit fontScale="90000"/>
          </a:bodyPr>
          <a:lstStyle/>
          <a:p>
            <a:pPr algn="ctr"/>
            <a:r>
              <a:rPr lang="fa-IR" sz="3200" dirty="0" smtClean="0">
                <a:latin typeface="IranNastaliq" pitchFamily="18" charset="0"/>
                <a:cs typeface="B Titr" pitchFamily="2" charset="-78"/>
              </a:rPr>
              <a:t>ارائه مراقبتهای معمول</a:t>
            </a:r>
            <a:endParaRPr lang="fa-IR" sz="3200" dirty="0">
              <a:cs typeface="B Titr" pitchFamily="2" charset="-78"/>
            </a:endParaRPr>
          </a:p>
        </p:txBody>
      </p:sp>
      <p:sp>
        <p:nvSpPr>
          <p:cNvPr id="3" name="Content Placeholder 2"/>
          <p:cNvSpPr>
            <a:spLocks noGrp="1"/>
          </p:cNvSpPr>
          <p:nvPr>
            <p:ph idx="1"/>
          </p:nvPr>
        </p:nvSpPr>
        <p:spPr>
          <a:xfrm>
            <a:off x="395536" y="836712"/>
            <a:ext cx="8424936" cy="5616624"/>
          </a:xfrm>
        </p:spPr>
        <p:txBody>
          <a:bodyPr>
            <a:normAutofit fontScale="92500" lnSpcReduction="10000"/>
          </a:bodyPr>
          <a:lstStyle/>
          <a:p>
            <a:endParaRPr lang="fa-IR" sz="2800" dirty="0" smtClean="0">
              <a:latin typeface="IranNastaliq" pitchFamily="18" charset="0"/>
              <a:cs typeface="B Zar" pitchFamily="2" charset="-78"/>
            </a:endParaRPr>
          </a:p>
          <a:p>
            <a:r>
              <a:rPr lang="fa-IR" sz="2800" dirty="0" smtClean="0">
                <a:latin typeface="IranNastaliq" pitchFamily="18" charset="0"/>
                <a:cs typeface="B Zar" pitchFamily="2" charset="-78"/>
              </a:rPr>
              <a:t>مراحل اول، دوم، سوم زایمان </a:t>
            </a:r>
            <a:r>
              <a:rPr lang="fa-IR" sz="2400" dirty="0" smtClean="0">
                <a:solidFill>
                  <a:srgbClr val="C00000"/>
                </a:solidFill>
                <a:latin typeface="IranNastaliq" pitchFamily="18" charset="0"/>
                <a:cs typeface="B Zar" pitchFamily="2" charset="-78"/>
              </a:rPr>
              <a:t>(چك علائم حیاتی، ضربان قلب جنین، بررسی پیشرفت زایمان با انجام معاینات واژینال، چك انقباضات رحمی)</a:t>
            </a:r>
          </a:p>
          <a:p>
            <a:r>
              <a:rPr lang="fa-IR" sz="2800" dirty="0" smtClean="0">
                <a:latin typeface="IranNastaliq" pitchFamily="18" charset="0"/>
                <a:cs typeface="B Zar" pitchFamily="2" charset="-78"/>
              </a:rPr>
              <a:t>پارتوگراف</a:t>
            </a:r>
          </a:p>
          <a:p>
            <a:r>
              <a:rPr lang="fa-IR" sz="2800" dirty="0" smtClean="0">
                <a:latin typeface="IranNastaliq" pitchFamily="18" charset="0"/>
                <a:cs typeface="B Zar" pitchFamily="2" charset="-78"/>
              </a:rPr>
              <a:t>2 ساعت پس از زایمان :</a:t>
            </a:r>
          </a:p>
          <a:p>
            <a:pPr>
              <a:buNone/>
            </a:pPr>
            <a:r>
              <a:rPr lang="fa-IR" sz="2000" dirty="0" smtClean="0">
                <a:solidFill>
                  <a:srgbClr val="C00000"/>
                </a:solidFill>
                <a:latin typeface="IranNastaliq" pitchFamily="18" charset="0"/>
                <a:cs typeface="B Zar" pitchFamily="2" charset="-78"/>
              </a:rPr>
              <a:t>(علائم حیاتی، خونریزی و وضعیت انقباض رحمی در ساعت اول هر ربع ساعت، ساعت دوم هر نیم ساعت، ساعت سوم هر یك ساعت تا 4 ساعت و سپس هر 6 ساعت تا زمان ترخیص)</a:t>
            </a:r>
          </a:p>
          <a:p>
            <a:pPr>
              <a:lnSpc>
                <a:spcPct val="150000"/>
              </a:lnSpc>
            </a:pPr>
            <a:r>
              <a:rPr lang="fa-IR" sz="2800" dirty="0" smtClean="0">
                <a:latin typeface="IranNastaliq" pitchFamily="18" charset="0"/>
                <a:cs typeface="B Zar" pitchFamily="2" charset="-78"/>
              </a:rPr>
              <a:t>تحویل و تحول مادران در لیبر</a:t>
            </a:r>
          </a:p>
          <a:p>
            <a:pPr>
              <a:lnSpc>
                <a:spcPct val="150000"/>
              </a:lnSpc>
            </a:pPr>
            <a:r>
              <a:rPr lang="fa-IR" sz="2800" dirty="0" smtClean="0">
                <a:latin typeface="IranNastaliq" pitchFamily="18" charset="0"/>
                <a:cs typeface="B Zar" pitchFamily="2" charset="-78"/>
              </a:rPr>
              <a:t>مراقبت از مادر در بخش پس از زایمان تا زمان ترخیص شاملِ :</a:t>
            </a:r>
          </a:p>
          <a:p>
            <a:pPr>
              <a:lnSpc>
                <a:spcPct val="150000"/>
              </a:lnSpc>
              <a:buNone/>
            </a:pPr>
            <a:r>
              <a:rPr lang="fa-IR" sz="2000" dirty="0" smtClean="0">
                <a:solidFill>
                  <a:srgbClr val="C00000"/>
                </a:solidFill>
                <a:latin typeface="IranNastaliq" pitchFamily="18" charset="0"/>
                <a:cs typeface="B Zar" pitchFamily="2" charset="-78"/>
              </a:rPr>
              <a:t>(ارزیابی خونریزی و محل برش اپی زیاتومی، خروج از تخت به محض مناسب شدن حال مادر، تغذیه، اطمینان از تخلیه مثانه، توجه به علائم خطر مادر)</a:t>
            </a:r>
          </a:p>
          <a:p>
            <a:pPr>
              <a:lnSpc>
                <a:spcPct val="150000"/>
              </a:lnSpc>
            </a:pPr>
            <a:r>
              <a:rPr lang="fa-IR" sz="2800" dirty="0" smtClean="0">
                <a:latin typeface="IranNastaliq" pitchFamily="18" charset="0"/>
                <a:cs typeface="B Zar" pitchFamily="2" charset="-78"/>
              </a:rPr>
              <a:t>خودداری از هرگونه دستور تلفنی ترخیص</a:t>
            </a:r>
          </a:p>
          <a:p>
            <a:endParaRPr lang="fa-IR" dirty="0">
              <a:cs typeface="B Zar" pitchFamily="2" charset="-7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مدیریت درد</a:t>
            </a:r>
            <a:endParaRPr lang="fa-IR" dirty="0">
              <a:latin typeface="IranNastaliq" pitchFamily="18" charset="0"/>
              <a:cs typeface="B Zar" pitchFamily="2" charset="-78"/>
            </a:endParaRPr>
          </a:p>
        </p:txBody>
      </p:sp>
      <p:sp>
        <p:nvSpPr>
          <p:cNvPr id="3" name="Content Placeholder 2"/>
          <p:cNvSpPr>
            <a:spLocks noGrp="1"/>
          </p:cNvSpPr>
          <p:nvPr>
            <p:ph idx="1"/>
          </p:nvPr>
        </p:nvSpPr>
        <p:spPr/>
        <p:txBody>
          <a:bodyPr>
            <a:normAutofit fontScale="77500" lnSpcReduction="20000"/>
          </a:bodyPr>
          <a:lstStyle/>
          <a:p>
            <a:pPr>
              <a:lnSpc>
                <a:spcPct val="150000"/>
              </a:lnSpc>
            </a:pPr>
            <a:r>
              <a:rPr lang="fa-IR" dirty="0" smtClean="0">
                <a:latin typeface="IranNastaliq" pitchFamily="18" charset="0"/>
                <a:cs typeface="B Zar" pitchFamily="2" charset="-78"/>
              </a:rPr>
              <a:t>دسترسی کارکنان بلوک زایمان به آخرین ویرایش راهنمای روشهای بیدردی/ کاهش درد</a:t>
            </a:r>
          </a:p>
          <a:p>
            <a:pPr>
              <a:lnSpc>
                <a:spcPct val="150000"/>
              </a:lnSpc>
            </a:pPr>
            <a:r>
              <a:rPr lang="fa-IR" dirty="0" smtClean="0">
                <a:latin typeface="IranNastaliq" pitchFamily="18" charset="0"/>
                <a:cs typeface="B Zar" pitchFamily="2" charset="-78"/>
              </a:rPr>
              <a:t>بکارگیری حداقل یکی از روشهای معتبر و مورد تایید  بیدردی/کاهش درد براساس تمایل مادر توسط ماما/ پزشك</a:t>
            </a:r>
          </a:p>
          <a:p>
            <a:pPr>
              <a:lnSpc>
                <a:spcPct val="150000"/>
              </a:lnSpc>
            </a:pPr>
            <a:r>
              <a:rPr lang="fa-IR" dirty="0" smtClean="0">
                <a:latin typeface="IranNastaliq" pitchFamily="18" charset="0"/>
                <a:cs typeface="B Zar" pitchFamily="2" charset="-78"/>
              </a:rPr>
              <a:t>آگاهی کارکنان بلوک زایمان به مزایا و معایب روشهای بیدردی/ کاهش درد</a:t>
            </a:r>
          </a:p>
          <a:p>
            <a:pPr>
              <a:lnSpc>
                <a:spcPct val="150000"/>
              </a:lnSpc>
            </a:pPr>
            <a:r>
              <a:rPr lang="fa-IR" dirty="0" smtClean="0">
                <a:latin typeface="IranNastaliq" pitchFamily="18" charset="0"/>
                <a:cs typeface="B Zar" pitchFamily="2" charset="-78"/>
              </a:rPr>
              <a:t>ارائه توضیح در مورد محاسن و معایب روشهای دارویی بی دردی و غیر دارویی</a:t>
            </a:r>
          </a:p>
          <a:p>
            <a:pPr>
              <a:lnSpc>
                <a:spcPct val="150000"/>
              </a:lnSpc>
            </a:pPr>
            <a:r>
              <a:rPr lang="fa-IR" dirty="0" smtClean="0">
                <a:latin typeface="IranNastaliq" pitchFamily="18" charset="0"/>
                <a:cs typeface="B Zar" pitchFamily="2" charset="-78"/>
              </a:rPr>
              <a:t>امکان استفاده از روشهای کاهش درد/ بیدردی بنا به درخواست مادر</a:t>
            </a:r>
          </a:p>
          <a:p>
            <a:pPr>
              <a:lnSpc>
                <a:spcPct val="150000"/>
              </a:lnSpc>
            </a:pPr>
            <a:r>
              <a:rPr lang="fa-IR" dirty="0" smtClean="0">
                <a:latin typeface="IranNastaliq" pitchFamily="18" charset="0"/>
                <a:cs typeface="B Zar" pitchFamily="2" charset="-78"/>
              </a:rPr>
              <a:t> حضور همراه بنا به درخواست مادر</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مدیریت درد</a:t>
            </a:r>
            <a:endParaRPr lang="fa-IR" dirty="0">
              <a:cs typeface="B Zar" pitchFamily="2" charset="-78"/>
            </a:endParaRPr>
          </a:p>
        </p:txBody>
      </p:sp>
      <p:sp>
        <p:nvSpPr>
          <p:cNvPr id="3" name="Content Placeholder 2"/>
          <p:cNvSpPr>
            <a:spLocks noGrp="1"/>
          </p:cNvSpPr>
          <p:nvPr>
            <p:ph idx="1"/>
          </p:nvPr>
        </p:nvSpPr>
        <p:spPr/>
        <p:txBody>
          <a:bodyPr>
            <a:normAutofit fontScale="77500" lnSpcReduction="20000"/>
          </a:bodyPr>
          <a:lstStyle/>
          <a:p>
            <a:pPr>
              <a:lnSpc>
                <a:spcPct val="150000"/>
              </a:lnSpc>
            </a:pPr>
            <a:r>
              <a:rPr lang="fa-IR" dirty="0" smtClean="0">
                <a:latin typeface="IranNastaliq" pitchFamily="18" charset="0"/>
                <a:cs typeface="B Zar" pitchFamily="2" charset="-78"/>
              </a:rPr>
              <a:t>انتخاب زایمان بی درد داوطلبانه است.</a:t>
            </a:r>
          </a:p>
          <a:p>
            <a:pPr>
              <a:lnSpc>
                <a:spcPct val="150000"/>
              </a:lnSpc>
            </a:pPr>
            <a:r>
              <a:rPr lang="fa-IR" dirty="0" smtClean="0">
                <a:latin typeface="IranNastaliq" pitchFamily="18" charset="0"/>
                <a:cs typeface="B Zar" pitchFamily="2" charset="-78"/>
              </a:rPr>
              <a:t>بی دردی داروئی با حضور، دستور و ویزیت متخصص بیهوشی </a:t>
            </a:r>
          </a:p>
          <a:p>
            <a:pPr>
              <a:lnSpc>
                <a:spcPct val="150000"/>
              </a:lnSpc>
            </a:pPr>
            <a:r>
              <a:rPr lang="fa-IR" dirty="0" smtClean="0">
                <a:latin typeface="IranNastaliq" pitchFamily="18" charset="0"/>
                <a:cs typeface="B Zar" pitchFamily="2" charset="-78"/>
              </a:rPr>
              <a:t>انتخاب روش بی دردی داروئی مناسب، توسط متخصص بیهوشی</a:t>
            </a:r>
          </a:p>
          <a:p>
            <a:pPr>
              <a:lnSpc>
                <a:spcPct val="150000"/>
              </a:lnSpc>
            </a:pPr>
            <a:r>
              <a:rPr lang="fa-IR" dirty="0" smtClean="0">
                <a:latin typeface="IranNastaliq" pitchFamily="18" charset="0"/>
                <a:cs typeface="B Zar" pitchFamily="2" charset="-78"/>
              </a:rPr>
              <a:t> انتخاب روش بی دردی داروئی مناسب، با نظر بیمار </a:t>
            </a:r>
          </a:p>
          <a:p>
            <a:pPr>
              <a:lnSpc>
                <a:spcPct val="150000"/>
              </a:lnSpc>
            </a:pPr>
            <a:r>
              <a:rPr lang="fa-IR" dirty="0" smtClean="0">
                <a:latin typeface="IranNastaliq" pitchFamily="18" charset="0"/>
                <a:cs typeface="B Zar" pitchFamily="2" charset="-78"/>
              </a:rPr>
              <a:t>رعایت کنترا اندیکاسیونهای مطلق بیدردی داروئی</a:t>
            </a:r>
          </a:p>
          <a:p>
            <a:pPr>
              <a:lnSpc>
                <a:spcPct val="150000"/>
              </a:lnSpc>
            </a:pPr>
            <a:r>
              <a:rPr lang="fa-IR" dirty="0" smtClean="0">
                <a:latin typeface="IranNastaliq" pitchFamily="18" charset="0"/>
                <a:cs typeface="B Zar" pitchFamily="2" charset="-78"/>
              </a:rPr>
              <a:t>روشهای بی دردی دارویی شاملِ </a:t>
            </a:r>
            <a:r>
              <a:rPr lang="en-US" sz="1600" dirty="0" smtClean="0">
                <a:latin typeface="IranNastaliq" pitchFamily="18" charset="0"/>
                <a:cs typeface="B Zar" pitchFamily="2" charset="-78"/>
              </a:rPr>
              <a:t>CSET ,epidural, spinal</a:t>
            </a:r>
            <a:r>
              <a:rPr lang="en-US" dirty="0" smtClean="0">
                <a:latin typeface="IranNastaliq" pitchFamily="18" charset="0"/>
                <a:cs typeface="B Zar" pitchFamily="2" charset="-78"/>
              </a:rPr>
              <a:t>:  </a:t>
            </a:r>
            <a:r>
              <a:rPr lang="en-US" sz="1600" dirty="0" err="1" smtClean="0">
                <a:latin typeface="IranNastaliq" pitchFamily="18" charset="0"/>
                <a:cs typeface="B Zar" pitchFamily="2" charset="-78"/>
              </a:rPr>
              <a:t>entonex</a:t>
            </a:r>
            <a:r>
              <a:rPr lang="en-US" dirty="0" smtClean="0">
                <a:latin typeface="IranNastaliq" pitchFamily="18" charset="0"/>
                <a:cs typeface="B Zar" pitchFamily="2" charset="-78"/>
              </a:rPr>
              <a:t> </a:t>
            </a:r>
            <a:endParaRPr lang="fa-IR" dirty="0" smtClean="0">
              <a:latin typeface="IranNastaliq" pitchFamily="18" charset="0"/>
              <a:cs typeface="B Zar" pitchFamily="2" charset="-78"/>
            </a:endParaRPr>
          </a:p>
          <a:p>
            <a:pPr>
              <a:lnSpc>
                <a:spcPct val="150000"/>
              </a:lnSpc>
            </a:pPr>
            <a:r>
              <a:rPr lang="fa-IR" dirty="0" smtClean="0">
                <a:latin typeface="IranNastaliq" pitchFamily="18" charset="0"/>
                <a:cs typeface="B Zar" pitchFamily="2" charset="-78"/>
              </a:rPr>
              <a:t>روشهای کم دردی غیردارویی شامل تن آرامی، آروماتوتراپی، ورزشها، انواع تنفس و زایمان در آب (آب درمانی) است.</a:t>
            </a:r>
          </a:p>
          <a:p>
            <a:pPr>
              <a:lnSpc>
                <a:spcPct val="150000"/>
              </a:lnSpc>
            </a:pPr>
            <a:endParaRPr lang="fa-IR" dirty="0">
              <a:cs typeface="B Zar" pitchFamily="2" charset="-7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ابزار بررسی کیفیت خدمات بخش زایمان</a:t>
            </a:r>
            <a:endParaRPr lang="fa-IR" dirty="0">
              <a:latin typeface="IranNastaliq" pitchFamily="18" charset="0"/>
              <a:cs typeface="B Zar" pitchFamily="2" charset="-78"/>
            </a:endParaRPr>
          </a:p>
        </p:txBody>
      </p:sp>
      <p:sp>
        <p:nvSpPr>
          <p:cNvPr id="3" name="Content Placeholder 2"/>
          <p:cNvSpPr>
            <a:spLocks noGrp="1"/>
          </p:cNvSpPr>
          <p:nvPr>
            <p:ph idx="1"/>
          </p:nvPr>
        </p:nvSpPr>
        <p:spPr>
          <a:xfrm>
            <a:off x="914400" y="1447800"/>
            <a:ext cx="7772400" cy="3997424"/>
          </a:xfrm>
        </p:spPr>
        <p:txBody>
          <a:bodyPr>
            <a:noAutofit/>
          </a:bodyPr>
          <a:lstStyle/>
          <a:p>
            <a:r>
              <a:rPr lang="fa-IR" sz="2400" dirty="0" smtClean="0">
                <a:latin typeface="IranNastaliq" pitchFamily="18" charset="0"/>
                <a:cs typeface="B Zar" pitchFamily="2" charset="-78"/>
              </a:rPr>
              <a:t>دسترسی به ابزار،آگاهی از محتوا</a:t>
            </a:r>
          </a:p>
          <a:p>
            <a:r>
              <a:rPr lang="fa-IR" sz="2400" dirty="0" smtClean="0">
                <a:latin typeface="IranNastaliq" pitchFamily="18" charset="0"/>
                <a:cs typeface="B Zar" pitchFamily="2" charset="-78"/>
              </a:rPr>
              <a:t>آخرین وضعیت نیروی انسانی</a:t>
            </a:r>
          </a:p>
          <a:p>
            <a:r>
              <a:rPr lang="fa-IR" sz="2400" dirty="0" smtClean="0">
                <a:latin typeface="IranNastaliq" pitchFamily="18" charset="0"/>
                <a:cs typeface="B Zar" pitchFamily="2" charset="-78"/>
              </a:rPr>
              <a:t>ساختار فضا</a:t>
            </a:r>
          </a:p>
          <a:p>
            <a:r>
              <a:rPr lang="fa-IR" sz="2400" dirty="0" smtClean="0">
                <a:latin typeface="IranNastaliq" pitchFamily="18" charset="0"/>
                <a:cs typeface="B Zar" pitchFamily="2" charset="-78"/>
              </a:rPr>
              <a:t>منابع انسانی </a:t>
            </a:r>
          </a:p>
          <a:p>
            <a:r>
              <a:rPr lang="fa-IR" sz="2400" dirty="0" smtClean="0">
                <a:latin typeface="IranNastaliq" pitchFamily="18" charset="0"/>
                <a:cs typeface="B Zar" pitchFamily="2" charset="-78"/>
              </a:rPr>
              <a:t>تجهیزات </a:t>
            </a:r>
          </a:p>
          <a:p>
            <a:r>
              <a:rPr lang="fa-IR" sz="2400" dirty="0" smtClean="0">
                <a:latin typeface="IranNastaliq" pitchFamily="18" charset="0"/>
                <a:cs typeface="B Zar" pitchFamily="2" charset="-78"/>
              </a:rPr>
              <a:t> کیفیت فرایندها</a:t>
            </a:r>
          </a:p>
          <a:p>
            <a:r>
              <a:rPr lang="fa-IR" sz="2400" dirty="0" smtClean="0">
                <a:latin typeface="IranNastaliq" pitchFamily="18" charset="0"/>
                <a:cs typeface="B Zar" pitchFamily="2" charset="-78"/>
              </a:rPr>
              <a:t>اثربخشی، اقدام اصلاحی، برنامه بهبودکیفیت </a:t>
            </a:r>
          </a:p>
          <a:p>
            <a:endParaRPr lang="fa-IR" sz="2400" dirty="0" smtClean="0">
              <a:latin typeface="IranNastaliq" pitchFamily="18" charset="0"/>
              <a:cs typeface="B Zar" pitchFamily="2" charset="-78"/>
            </a:endParaRPr>
          </a:p>
          <a:p>
            <a:pPr>
              <a:buNone/>
            </a:pPr>
            <a:r>
              <a:rPr lang="fa-IR" sz="2400" dirty="0" smtClean="0">
                <a:latin typeface="IranNastaliq" pitchFamily="18" charset="0"/>
                <a:cs typeface="B Zar" pitchFamily="2" charset="-78"/>
              </a:rPr>
              <a:t>بنا به تصمیم کمیته زایمان ایمن و ترویج تغذیه با شیر مادر، در فواصل زمانی مشخص</a:t>
            </a:r>
            <a:endParaRPr lang="fa-IR" sz="2400" dirty="0">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3200" b="1" dirty="0" smtClean="0">
                <a:latin typeface="IranNastaliq" pitchFamily="18" charset="0"/>
                <a:cs typeface="B Zar" pitchFamily="2" charset="-78"/>
              </a:rPr>
              <a:t>مدیریت مراقبتهای نوزادان</a:t>
            </a:r>
            <a:endParaRPr lang="fa-IR" sz="3200" dirty="0">
              <a:latin typeface="IranNastaliq" pitchFamily="18" charset="0"/>
              <a:cs typeface="B Zar" pitchFamily="2" charset="-78"/>
            </a:endParaRPr>
          </a:p>
        </p:txBody>
      </p:sp>
      <p:sp>
        <p:nvSpPr>
          <p:cNvPr id="3" name="Content Placeholder 2"/>
          <p:cNvSpPr>
            <a:spLocks noGrp="1"/>
          </p:cNvSpPr>
          <p:nvPr>
            <p:ph idx="1"/>
          </p:nvPr>
        </p:nvSpPr>
        <p:spPr/>
        <p:txBody>
          <a:bodyPr>
            <a:normAutofit fontScale="92500" lnSpcReduction="20000"/>
          </a:bodyPr>
          <a:lstStyle/>
          <a:p>
            <a:r>
              <a:rPr lang="fa-IR" dirty="0" smtClean="0">
                <a:latin typeface="IranNastaliq" pitchFamily="18" charset="0"/>
                <a:cs typeface="B Zar" pitchFamily="2" charset="-78"/>
              </a:rPr>
              <a:t>شناسایی نوزادان</a:t>
            </a:r>
          </a:p>
          <a:p>
            <a:r>
              <a:rPr lang="fa-IR" dirty="0" smtClean="0">
                <a:latin typeface="IranNastaliq" pitchFamily="18" charset="0"/>
                <a:cs typeface="B Zar" pitchFamily="2" charset="-78"/>
              </a:rPr>
              <a:t>احراز هویت مادر    </a:t>
            </a:r>
            <a:r>
              <a:rPr lang="fa-IR" dirty="0" smtClean="0">
                <a:solidFill>
                  <a:schemeClr val="accent1">
                    <a:lumMod val="75000"/>
                  </a:schemeClr>
                </a:solidFill>
                <a:latin typeface="IranNastaliq" pitchFamily="18" charset="0"/>
                <a:cs typeface="B Zar" pitchFamily="2" charset="-78"/>
              </a:rPr>
              <a:t>همزمان  و بلافاصله پس از تولد</a:t>
            </a:r>
          </a:p>
          <a:p>
            <a:r>
              <a:rPr lang="fa-IR" dirty="0" smtClean="0">
                <a:latin typeface="IranNastaliq" pitchFamily="18" charset="0"/>
                <a:cs typeface="B Zar" pitchFamily="2" charset="-78"/>
              </a:rPr>
              <a:t>شناسایی صحیح وفعال در تمام مراحل مراقبتی و تحویل و تحول</a:t>
            </a:r>
          </a:p>
          <a:p>
            <a:r>
              <a:rPr lang="fa-IR" dirty="0" smtClean="0">
                <a:latin typeface="IranNastaliq" pitchFamily="18" charset="0"/>
                <a:cs typeface="B Zar" pitchFamily="2" charset="-78"/>
              </a:rPr>
              <a:t>نشان دادن نوزاد و اعلام جنسیت به مادر</a:t>
            </a:r>
          </a:p>
          <a:p>
            <a:r>
              <a:rPr lang="fa-IR" dirty="0" smtClean="0">
                <a:latin typeface="IranNastaliq" pitchFamily="18" charset="0"/>
                <a:cs typeface="B Zar" pitchFamily="2" charset="-78"/>
              </a:rPr>
              <a:t>نصب مچ بند به دست و پای نوزاد بلافاصله پس از تولد</a:t>
            </a:r>
          </a:p>
          <a:p>
            <a:r>
              <a:rPr lang="fa-IR" dirty="0" smtClean="0">
                <a:latin typeface="IranNastaliq" pitchFamily="18" charset="0"/>
                <a:cs typeface="B Zar" pitchFamily="2" charset="-78"/>
              </a:rPr>
              <a:t>ترجیحا"روی مچ پای نوزاد نصب باشد</a:t>
            </a:r>
          </a:p>
          <a:p>
            <a:r>
              <a:rPr lang="fa-IR" dirty="0" smtClean="0">
                <a:latin typeface="IranNastaliq" pitchFamily="18" charset="0"/>
                <a:cs typeface="B Zar" pitchFamily="2" charset="-78"/>
              </a:rPr>
              <a:t>انتقال ایمن و هم زمان مادر و نوزاد</a:t>
            </a:r>
          </a:p>
          <a:p>
            <a:r>
              <a:rPr lang="fa-IR" dirty="0" smtClean="0">
                <a:latin typeface="IranNastaliq" pitchFamily="18" charset="0"/>
                <a:cs typeface="B Zar" pitchFamily="2" charset="-78"/>
              </a:rPr>
              <a:t>مشخصات مچ بند :  نام و نام خانوادگی مادر، تاریخ و ساعت تولد، جنس نوزاد در کنار کد شناسایی نوزاد</a:t>
            </a:r>
          </a:p>
          <a:p>
            <a:r>
              <a:rPr lang="fa-IR" dirty="0" smtClean="0">
                <a:latin typeface="IranNastaliq" pitchFamily="18" charset="0"/>
                <a:cs typeface="B Zar" pitchFamily="2" charset="-78"/>
              </a:rPr>
              <a:t>اثر کف پای نوزاد، اثرانگشت مادر </a:t>
            </a:r>
            <a:endParaRPr lang="fa-IR" dirty="0">
              <a:latin typeface="IranNastaliq" pitchFamily="18" charset="0"/>
              <a:cs typeface="B Zar" pitchFamily="2" charset="-78"/>
            </a:endParaRPr>
          </a:p>
        </p:txBody>
      </p:sp>
      <p:sp>
        <p:nvSpPr>
          <p:cNvPr id="4" name="Left Brace 3"/>
          <p:cNvSpPr/>
          <p:nvPr/>
        </p:nvSpPr>
        <p:spPr>
          <a:xfrm>
            <a:off x="6588224" y="1556792"/>
            <a:ext cx="45719" cy="576064"/>
          </a:xfrm>
          <a:prstGeom prst="leftBrace">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f.bahadorkhan\Desktop\images.jpg"/>
          <p:cNvPicPr/>
          <p:nvPr/>
        </p:nvPicPr>
        <p:blipFill>
          <a:blip r:embed="rId2" cstate="print">
            <a:lum bright="87000" contrast="-72000"/>
          </a:blip>
          <a:srcRect/>
          <a:stretch>
            <a:fillRect/>
          </a:stretch>
        </p:blipFill>
        <p:spPr bwMode="auto">
          <a:xfrm>
            <a:off x="1" y="0"/>
            <a:ext cx="9143999" cy="6858000"/>
          </a:xfrm>
          <a:prstGeom prst="rect">
            <a:avLst/>
          </a:prstGeom>
          <a:noFill/>
          <a:ln w="9525">
            <a:noFill/>
            <a:miter lim="800000"/>
            <a:headEnd/>
            <a:tailEnd/>
          </a:ln>
        </p:spPr>
      </p:pic>
      <p:sp>
        <p:nvSpPr>
          <p:cNvPr id="2" name="Title 1"/>
          <p:cNvSpPr>
            <a:spLocks noGrp="1"/>
          </p:cNvSpPr>
          <p:nvPr>
            <p:ph type="ctrTitle"/>
          </p:nvPr>
        </p:nvSpPr>
        <p:spPr>
          <a:xfrm>
            <a:off x="1187624" y="1628800"/>
            <a:ext cx="5760640" cy="1894362"/>
          </a:xfrm>
          <a:noFill/>
        </p:spPr>
        <p:txBody>
          <a:bodyPr>
            <a:normAutofit/>
          </a:bodyPr>
          <a:lstStyle/>
          <a:p>
            <a:pPr algn="ctr"/>
            <a:r>
              <a:rPr lang="fa-IR" sz="2400" b="1" dirty="0" smtClean="0">
                <a:solidFill>
                  <a:schemeClr val="accent2">
                    <a:lumMod val="75000"/>
                  </a:schemeClr>
                </a:solidFill>
                <a:latin typeface="IranNastaliq" pitchFamily="18" charset="0"/>
                <a:cs typeface="B Zar" pitchFamily="2" charset="-78"/>
              </a:rPr>
              <a:t>استانداردهای اعتباربخشی ویرایش پنجم  </a:t>
            </a:r>
            <a:r>
              <a:rPr lang="fa-IR" sz="3200" b="1" dirty="0" smtClean="0">
                <a:solidFill>
                  <a:srgbClr val="0070C0"/>
                </a:solidFill>
                <a:latin typeface="IranNastaliq" pitchFamily="18" charset="0"/>
                <a:cs typeface="B Zar" pitchFamily="2" charset="-78"/>
              </a:rPr>
              <a:t/>
            </a:r>
            <a:br>
              <a:rPr lang="fa-IR" sz="3200" b="1" dirty="0" smtClean="0">
                <a:solidFill>
                  <a:srgbClr val="0070C0"/>
                </a:solidFill>
                <a:latin typeface="IranNastaliq" pitchFamily="18" charset="0"/>
                <a:cs typeface="B Zar" pitchFamily="2" charset="-78"/>
              </a:rPr>
            </a:br>
            <a:r>
              <a:rPr lang="fa-IR" sz="3600" b="1" dirty="0" smtClean="0">
                <a:solidFill>
                  <a:srgbClr val="0070C0"/>
                </a:solidFill>
                <a:latin typeface="IranNastaliq" pitchFamily="18" charset="0"/>
                <a:cs typeface="B Zar" pitchFamily="2" charset="-78"/>
              </a:rPr>
              <a:t>مراقبت</a:t>
            </a:r>
            <a:r>
              <a:rPr lang="en-US" sz="3600" b="1" dirty="0" smtClean="0">
                <a:solidFill>
                  <a:srgbClr val="0070C0"/>
                </a:solidFill>
                <a:latin typeface="IranNastaliq" pitchFamily="18" charset="0"/>
                <a:cs typeface="B Zar" pitchFamily="2" charset="-78"/>
              </a:rPr>
              <a:t> </a:t>
            </a:r>
            <a:r>
              <a:rPr lang="fa-IR" sz="3600" b="1" dirty="0" smtClean="0">
                <a:solidFill>
                  <a:srgbClr val="0070C0"/>
                </a:solidFill>
                <a:latin typeface="IranNastaliq" pitchFamily="18" charset="0"/>
                <a:cs typeface="B Zar" pitchFamily="2" charset="-78"/>
              </a:rPr>
              <a:t>های  مادر و نوزاد </a:t>
            </a:r>
            <a:endParaRPr lang="fa-IR" sz="3600" b="1" dirty="0">
              <a:solidFill>
                <a:srgbClr val="0070C0"/>
              </a:solidFill>
              <a:latin typeface="IranNastaliq" pitchFamily="18" charset="0"/>
              <a:cs typeface="B Zar" pitchFamily="2" charset="-78"/>
            </a:endParaRPr>
          </a:p>
        </p:txBody>
      </p:sp>
      <p:sp>
        <p:nvSpPr>
          <p:cNvPr id="3" name="Subtitle 2"/>
          <p:cNvSpPr>
            <a:spLocks noGrp="1"/>
          </p:cNvSpPr>
          <p:nvPr>
            <p:ph type="subTitle" idx="1"/>
          </p:nvPr>
        </p:nvSpPr>
        <p:spPr>
          <a:xfrm>
            <a:off x="1043608" y="3645024"/>
            <a:ext cx="5760640" cy="1371600"/>
          </a:xfrm>
        </p:spPr>
        <p:txBody>
          <a:bodyPr>
            <a:normAutofit/>
          </a:bodyPr>
          <a:lstStyle/>
          <a:p>
            <a:r>
              <a:rPr lang="fa-IR" sz="1800" dirty="0" smtClean="0">
                <a:solidFill>
                  <a:srgbClr val="002060"/>
                </a:solidFill>
                <a:latin typeface="IranNastaliq" pitchFamily="18" charset="0"/>
                <a:cs typeface="B Zar" pitchFamily="2" charset="-78"/>
              </a:rPr>
              <a:t>تهیه و تنظیم :  فرخنده کتابچی - کارشناس اداره اعتباربخشی بیمارستانها </a:t>
            </a:r>
          </a:p>
          <a:p>
            <a:r>
              <a:rPr lang="fa-IR" sz="1800" dirty="0" smtClean="0">
                <a:solidFill>
                  <a:srgbClr val="002060"/>
                </a:solidFill>
                <a:latin typeface="IranNastaliq" pitchFamily="18" charset="0"/>
                <a:cs typeface="B Zar" pitchFamily="2" charset="-78"/>
              </a:rPr>
              <a:t>  معاونت درمان دانشگاه علوم پزشکی شهید بهشتی </a:t>
            </a:r>
          </a:p>
          <a:p>
            <a:r>
              <a:rPr lang="fa-IR" sz="2000" dirty="0" smtClean="0">
                <a:solidFill>
                  <a:srgbClr val="002060"/>
                </a:solidFill>
                <a:latin typeface="IranNastaliq" pitchFamily="18" charset="0"/>
                <a:cs typeface="B Zar" pitchFamily="2" charset="-78"/>
              </a:rPr>
              <a:t>اردیبهشت </a:t>
            </a:r>
            <a:r>
              <a:rPr lang="fa-IR" sz="2000" smtClean="0">
                <a:solidFill>
                  <a:srgbClr val="002060"/>
                </a:solidFill>
                <a:latin typeface="IranNastaliq" pitchFamily="18" charset="0"/>
                <a:cs typeface="B Zar" pitchFamily="2" charset="-78"/>
              </a:rPr>
              <a:t>1401</a:t>
            </a:r>
            <a:r>
              <a:rPr lang="fa-IR" sz="1800" smtClean="0">
                <a:solidFill>
                  <a:srgbClr val="002060"/>
                </a:solidFill>
                <a:latin typeface="IranNastaliq" pitchFamily="18" charset="0"/>
                <a:cs typeface="B Zar" pitchFamily="2" charset="-78"/>
              </a:rPr>
              <a:t> </a:t>
            </a:r>
            <a:endParaRPr lang="fa-IR" sz="1800" dirty="0" smtClean="0">
              <a:solidFill>
                <a:srgbClr val="002060"/>
              </a:solidFill>
              <a:latin typeface="IranNastaliq" pitchFamily="18" charset="0"/>
              <a:cs typeface="B Zar" pitchFamily="2" charset="-78"/>
            </a:endParaRPr>
          </a:p>
          <a:p>
            <a:endParaRPr lang="en-US" sz="1800" dirty="0" smtClean="0">
              <a:solidFill>
                <a:srgbClr val="002060"/>
              </a:solidFill>
              <a:latin typeface="IranNastaliq" pitchFamily="18" charset="0"/>
              <a:cs typeface="B Zar" pitchFamily="2" charset="-78"/>
            </a:endParaRPr>
          </a:p>
        </p:txBody>
      </p:sp>
      <p:pic>
        <p:nvPicPr>
          <p:cNvPr id="6" name="Picture 5" descr="C:\Users\f.pirmohamadi\Desktop\r_59_190603124022.jpg"/>
          <p:cNvPicPr>
            <a:picLocks noChangeAspect="1" noChangeArrowheads="1"/>
          </p:cNvPicPr>
          <p:nvPr/>
        </p:nvPicPr>
        <p:blipFill>
          <a:blip r:embed="rId3" cstate="print"/>
          <a:srcRect/>
          <a:stretch>
            <a:fillRect/>
          </a:stretch>
        </p:blipFill>
        <p:spPr bwMode="auto">
          <a:xfrm>
            <a:off x="7020272" y="188640"/>
            <a:ext cx="1870341" cy="2088232"/>
          </a:xfrm>
          <a:prstGeom prst="rect">
            <a:avLst/>
          </a:prstGeom>
          <a:noFill/>
        </p:spPr>
      </p:pic>
      <p:sp>
        <p:nvSpPr>
          <p:cNvPr id="7" name="TextBox 6"/>
          <p:cNvSpPr txBox="1"/>
          <p:nvPr/>
        </p:nvSpPr>
        <p:spPr>
          <a:xfrm>
            <a:off x="7596336" y="2132856"/>
            <a:ext cx="1296144" cy="307777"/>
          </a:xfrm>
          <a:prstGeom prst="rect">
            <a:avLst/>
          </a:prstGeom>
          <a:noFill/>
        </p:spPr>
        <p:txBody>
          <a:bodyPr wrap="square" rtlCol="1">
            <a:spAutoFit/>
          </a:bodyPr>
          <a:lstStyle/>
          <a:p>
            <a:pPr algn="ctr"/>
            <a:r>
              <a:rPr lang="fa-IR" sz="1200" b="1" dirty="0" smtClean="0">
                <a:solidFill>
                  <a:srgbClr val="002060"/>
                </a:solidFill>
              </a:rPr>
              <a:t>معا</a:t>
            </a:r>
            <a:r>
              <a:rPr lang="fa-IR" sz="1400" b="1" dirty="0" smtClean="0">
                <a:solidFill>
                  <a:srgbClr val="002060"/>
                </a:solidFill>
              </a:rPr>
              <a:t>ونت درمان </a:t>
            </a:r>
            <a:endParaRPr lang="fa-IR" sz="1400" b="1" dirty="0">
              <a:solidFill>
                <a:srgbClr val="002060"/>
              </a:solidFill>
            </a:endParaRPr>
          </a:p>
        </p:txBody>
      </p:sp>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pPr algn="ctr"/>
            <a:r>
              <a:rPr lang="fa-IR" dirty="0" smtClean="0">
                <a:latin typeface="IranNastaliq" pitchFamily="18" charset="0"/>
                <a:cs typeface="B Zar" pitchFamily="2" charset="-78"/>
              </a:rPr>
              <a:t>برنامه ریزی مراقبت نوزادان</a:t>
            </a:r>
            <a:endParaRPr lang="fa-IR" dirty="0">
              <a:latin typeface="IranNastaliq" pitchFamily="18" charset="0"/>
              <a:cs typeface="B Zar" pitchFamily="2" charset="-78"/>
            </a:endParaRPr>
          </a:p>
        </p:txBody>
      </p:sp>
      <p:sp>
        <p:nvSpPr>
          <p:cNvPr id="3" name="Content Placeholder 2"/>
          <p:cNvSpPr>
            <a:spLocks noGrp="1"/>
          </p:cNvSpPr>
          <p:nvPr>
            <p:ph idx="1"/>
          </p:nvPr>
        </p:nvSpPr>
        <p:spPr>
          <a:xfrm>
            <a:off x="457200" y="1196752"/>
            <a:ext cx="8229600" cy="5472608"/>
          </a:xfrm>
        </p:spPr>
        <p:txBody>
          <a:bodyPr>
            <a:noAutofit/>
          </a:bodyPr>
          <a:lstStyle/>
          <a:p>
            <a:r>
              <a:rPr lang="fa-IR" sz="2400" dirty="0" smtClean="0">
                <a:latin typeface="IranNastaliq" pitchFamily="18" charset="0"/>
                <a:cs typeface="B Zar" pitchFamily="2" charset="-78"/>
              </a:rPr>
              <a:t>بسته خدمتی مراقبت از نوزاد سالم</a:t>
            </a:r>
          </a:p>
          <a:p>
            <a:r>
              <a:rPr lang="fa-IR" sz="2400" dirty="0" smtClean="0">
                <a:solidFill>
                  <a:srgbClr val="C00000"/>
                </a:solidFill>
                <a:latin typeface="IranNastaliq" pitchFamily="18" charset="0"/>
                <a:cs typeface="B Zar" pitchFamily="2" charset="-78"/>
              </a:rPr>
              <a:t>در هر زایمان بایستی علاوه بر عامل زایمان حداقل یك نفر کارشناس مامایی به عنوان مسئول انحصاری مراقبت از نوزاد و دارای گواهی احیای پایه نوزاد حضور داشته باشد.</a:t>
            </a:r>
          </a:p>
          <a:p>
            <a:pPr>
              <a:buNone/>
            </a:pPr>
            <a:endParaRPr lang="fa-IR" sz="2400" dirty="0" smtClean="0">
              <a:latin typeface="IranNastaliq" pitchFamily="18" charset="0"/>
              <a:cs typeface="B Zar" pitchFamily="2" charset="-78"/>
            </a:endParaRPr>
          </a:p>
          <a:p>
            <a:r>
              <a:rPr lang="fa-IR" sz="2400" dirty="0" smtClean="0">
                <a:latin typeface="IranNastaliq" pitchFamily="18" charset="0"/>
                <a:cs typeface="B Zar" pitchFamily="2" charset="-78"/>
              </a:rPr>
              <a:t>مراقبت قبل از تولد براساس بسته خدمتی نوزاد سالم و ثبت در پرونده:</a:t>
            </a:r>
          </a:p>
          <a:p>
            <a:pPr>
              <a:buFont typeface="Wingdings" pitchFamily="2" charset="2"/>
              <a:buChar char="ü"/>
            </a:pPr>
            <a:r>
              <a:rPr lang="fa-IR" sz="2400" dirty="0" smtClean="0">
                <a:solidFill>
                  <a:srgbClr val="C00000"/>
                </a:solidFill>
                <a:latin typeface="IranNastaliq" pitchFamily="18" charset="0"/>
                <a:cs typeface="B Zar" pitchFamily="2" charset="-78"/>
              </a:rPr>
              <a:t>آمادگی اتاق زایمان</a:t>
            </a:r>
          </a:p>
          <a:p>
            <a:pPr>
              <a:buFont typeface="Wingdings" pitchFamily="2" charset="2"/>
              <a:buChar char="ü"/>
            </a:pPr>
            <a:r>
              <a:rPr lang="fa-IR" sz="2400" dirty="0" smtClean="0">
                <a:solidFill>
                  <a:srgbClr val="C00000"/>
                </a:solidFill>
                <a:latin typeface="IranNastaliq" pitchFamily="18" charset="0"/>
                <a:cs typeface="B Zar" pitchFamily="2" charset="-78"/>
              </a:rPr>
              <a:t> بررسی سن بارداری از روی ارتفاع رحم، سونوگرافی و </a:t>
            </a:r>
            <a:r>
              <a:rPr lang="en-US" sz="2400" dirty="0" err="1" smtClean="0">
                <a:solidFill>
                  <a:srgbClr val="C00000"/>
                </a:solidFill>
                <a:latin typeface="Arial" pitchFamily="34" charset="0"/>
                <a:cs typeface="Arial" pitchFamily="34" charset="0"/>
              </a:rPr>
              <a:t>lmp</a:t>
            </a:r>
            <a:endParaRPr lang="en-US" sz="2400" dirty="0" smtClean="0">
              <a:solidFill>
                <a:srgbClr val="C00000"/>
              </a:solidFill>
              <a:latin typeface="Arial" pitchFamily="34" charset="0"/>
              <a:cs typeface="Arial" pitchFamily="34" charset="0"/>
            </a:endParaRPr>
          </a:p>
          <a:p>
            <a:pPr>
              <a:buFont typeface="Wingdings" pitchFamily="2" charset="2"/>
              <a:buChar char="ü"/>
            </a:pPr>
            <a:r>
              <a:rPr lang="fa-IR" sz="2400" dirty="0" smtClean="0">
                <a:solidFill>
                  <a:srgbClr val="C00000"/>
                </a:solidFill>
                <a:latin typeface="IranNastaliq" pitchFamily="18" charset="0"/>
                <a:cs typeface="B Zar" pitchFamily="2" charset="-78"/>
              </a:rPr>
              <a:t>بررسی بیماری مادر که تهدید کننده سلامت نوزاد است از طریق اخذ شرح حال و بررسی پرونده</a:t>
            </a:r>
          </a:p>
          <a:p>
            <a:pPr>
              <a:buFont typeface="Wingdings" pitchFamily="2" charset="2"/>
              <a:buChar char="ü"/>
            </a:pPr>
            <a:r>
              <a:rPr lang="fa-IR" sz="2400" dirty="0" smtClean="0">
                <a:solidFill>
                  <a:srgbClr val="C00000"/>
                </a:solidFill>
                <a:latin typeface="IranNastaliq" pitchFamily="18" charset="0"/>
                <a:cs typeface="B Zar" pitchFamily="2" charset="-78"/>
              </a:rPr>
              <a:t>بررسی ناهنجاری جنین، حجم مایع آمنیوتیك، وضعیت جفت و جنین و تخمین وزن از طریق سونوگرافی</a:t>
            </a:r>
          </a:p>
          <a:p>
            <a:pPr>
              <a:buFont typeface="Wingdings" pitchFamily="2" charset="2"/>
              <a:buChar char="ü"/>
            </a:pPr>
            <a:r>
              <a:rPr lang="fa-IR" sz="2400" dirty="0" smtClean="0">
                <a:solidFill>
                  <a:srgbClr val="C00000"/>
                </a:solidFill>
                <a:latin typeface="IranNastaliq" pitchFamily="18" charset="0"/>
                <a:cs typeface="B Zar" pitchFamily="2" charset="-78"/>
              </a:rPr>
              <a:t> بررسی وضعیت سلامت جنین بر اساس الگوی ضربان قلب، بیوفیزیکال پروفایل و آغشته بودن مایع آمنیوتیك به مکونیوم</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88640"/>
            <a:ext cx="7772400" cy="7416824"/>
          </a:xfrm>
        </p:spPr>
        <p:txBody>
          <a:bodyPr>
            <a:noAutofit/>
          </a:bodyPr>
          <a:lstStyle/>
          <a:p>
            <a:pPr>
              <a:lnSpc>
                <a:spcPct val="120000"/>
              </a:lnSpc>
            </a:pPr>
            <a:r>
              <a:rPr lang="fa-IR" sz="2200" dirty="0" smtClean="0">
                <a:latin typeface="IranNastaliq" pitchFamily="18" charset="0"/>
                <a:cs typeface="B Zar" pitchFamily="2" charset="-78"/>
              </a:rPr>
              <a:t>مراقبت حین تولد براساس بسته خدمتی نوزاد سالم و ثبت در پرونده: </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پیشگیری از هیپوترمی</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ارزیابی نیاز نوزاد به احیا</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تعیین هویت و حفظ امنیت نوزاد</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کلامپ تاخیری بند ناف بین 1 تا 3 دقیقه پس از تولد</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معاینه نوزاد و تماس پوست با پوست، تغذیه نوزاد با شیر مادر</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کنترل علایم حیاتی شامل: ضربان قلب، تنفس و دمای بدن نوزاد</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 انجام اولین ارزیابی نوزاد</a:t>
            </a:r>
          </a:p>
          <a:p>
            <a:pPr>
              <a:lnSpc>
                <a:spcPct val="120000"/>
              </a:lnSpc>
            </a:pPr>
            <a:r>
              <a:rPr lang="fa-IR" sz="2200" dirty="0" smtClean="0">
                <a:latin typeface="IranNastaliq" pitchFamily="18" charset="0"/>
                <a:cs typeface="B Zar" pitchFamily="2" charset="-78"/>
              </a:rPr>
              <a:t>ارزیابی و پایش مستمر نوزاد تا 2 ساعت پس از زایمان</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چك ضربان قلب، تنفس و دمای نوزاد هر نیم ساعت تا دو ساعت</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 توجه به بندناف</a:t>
            </a:r>
          </a:p>
          <a:p>
            <a:pPr>
              <a:lnSpc>
                <a:spcPct val="120000"/>
              </a:lnSpc>
              <a:buFont typeface="Wingdings" pitchFamily="2" charset="2"/>
              <a:buChar char="ü"/>
            </a:pPr>
            <a:r>
              <a:rPr lang="fa-IR" sz="2200" dirty="0" smtClean="0">
                <a:solidFill>
                  <a:srgbClr val="C00000"/>
                </a:solidFill>
                <a:latin typeface="IranNastaliq" pitchFamily="18" charset="0"/>
                <a:cs typeface="B Zar" pitchFamily="2" charset="-78"/>
              </a:rPr>
              <a:t>انجام شیردهی</a:t>
            </a:r>
          </a:p>
          <a:p>
            <a:pPr>
              <a:lnSpc>
                <a:spcPct val="120000"/>
              </a:lnSpc>
            </a:pPr>
            <a:r>
              <a:rPr lang="fa-IR" sz="2200" dirty="0" smtClean="0">
                <a:latin typeface="IranNastaliq" pitchFamily="18" charset="0"/>
                <a:cs typeface="B Zar" pitchFamily="2" charset="-78"/>
              </a:rPr>
              <a:t>انتقال ایمن به بخش مربوط، بر حسب مراقبت مورد نیاز</a:t>
            </a:r>
          </a:p>
          <a:p>
            <a:pPr>
              <a:lnSpc>
                <a:spcPct val="120000"/>
              </a:lnSpc>
            </a:pPr>
            <a:endParaRPr lang="fa-IR" sz="2200" dirty="0">
              <a:cs typeface="B Zar" pitchFamily="2" charset="-78"/>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48680"/>
            <a:ext cx="7772400" cy="5832648"/>
          </a:xfrm>
        </p:spPr>
        <p:txBody>
          <a:bodyPr>
            <a:noAutofit/>
          </a:bodyPr>
          <a:lstStyle/>
          <a:p>
            <a:pPr>
              <a:lnSpc>
                <a:spcPct val="150000"/>
              </a:lnSpc>
            </a:pPr>
            <a:r>
              <a:rPr lang="fa-IR" sz="2000" dirty="0" smtClean="0">
                <a:latin typeface="IranNastaliq" pitchFamily="18" charset="0"/>
                <a:cs typeface="B Zar" pitchFamily="2" charset="-78"/>
              </a:rPr>
              <a:t>مراقبت پس از تولد تا زمان ترخیص</a:t>
            </a:r>
          </a:p>
          <a:p>
            <a:pPr>
              <a:lnSpc>
                <a:spcPct val="150000"/>
              </a:lnSpc>
            </a:pPr>
            <a:r>
              <a:rPr lang="fa-IR" sz="2000" dirty="0" smtClean="0">
                <a:solidFill>
                  <a:srgbClr val="C00000"/>
                </a:solidFill>
                <a:latin typeface="IranNastaliq" pitchFamily="18" charset="0"/>
                <a:cs typeface="B Zar" pitchFamily="2" charset="-78"/>
              </a:rPr>
              <a:t>1.ارزیابی معمول نوزاد</a:t>
            </a:r>
          </a:p>
          <a:p>
            <a:pPr>
              <a:lnSpc>
                <a:spcPct val="150000"/>
              </a:lnSpc>
            </a:pPr>
            <a:r>
              <a:rPr lang="fa-IR" sz="2000" dirty="0" smtClean="0">
                <a:solidFill>
                  <a:srgbClr val="C00000"/>
                </a:solidFill>
                <a:latin typeface="IranNastaliq" pitchFamily="18" charset="0"/>
                <a:cs typeface="B Zar" pitchFamily="2" charset="-78"/>
              </a:rPr>
              <a:t>2 . تحمل تغذیه</a:t>
            </a:r>
          </a:p>
          <a:p>
            <a:pPr>
              <a:lnSpc>
                <a:spcPct val="150000"/>
              </a:lnSpc>
            </a:pPr>
            <a:r>
              <a:rPr lang="fa-IR" sz="2000" dirty="0" smtClean="0">
                <a:solidFill>
                  <a:srgbClr val="C00000"/>
                </a:solidFill>
                <a:latin typeface="IranNastaliq" pitchFamily="18" charset="0"/>
                <a:cs typeface="B Zar" pitchFamily="2" charset="-78"/>
              </a:rPr>
              <a:t>3 . دفع مدفوع و ادرار</a:t>
            </a:r>
          </a:p>
          <a:p>
            <a:pPr>
              <a:lnSpc>
                <a:spcPct val="150000"/>
              </a:lnSpc>
            </a:pPr>
            <a:r>
              <a:rPr lang="fa-IR" sz="2000" dirty="0" smtClean="0">
                <a:solidFill>
                  <a:srgbClr val="C00000"/>
                </a:solidFill>
                <a:latin typeface="IranNastaliq" pitchFamily="18" charset="0"/>
                <a:cs typeface="B Zar" pitchFamily="2" charset="-78"/>
              </a:rPr>
              <a:t>4 . ایمن سازی انجام واکسیناسیون هپاتیت، ب ث ژ و دادن قطره فلج قبل از خروج از بیمارستان و تزریق ویتامین </a:t>
            </a:r>
            <a:r>
              <a:rPr lang="en-US" sz="2000" dirty="0" smtClean="0">
                <a:solidFill>
                  <a:srgbClr val="C00000"/>
                </a:solidFill>
                <a:latin typeface="IranNastaliq" pitchFamily="18" charset="0"/>
                <a:cs typeface="B Zar" pitchFamily="2" charset="-78"/>
              </a:rPr>
              <a:t>k</a:t>
            </a:r>
          </a:p>
          <a:p>
            <a:pPr>
              <a:lnSpc>
                <a:spcPct val="150000"/>
              </a:lnSpc>
            </a:pPr>
            <a:r>
              <a:rPr lang="fa-IR" sz="2000" dirty="0" smtClean="0">
                <a:solidFill>
                  <a:srgbClr val="C00000"/>
                </a:solidFill>
                <a:latin typeface="IranNastaliq" pitchFamily="18" charset="0"/>
                <a:cs typeface="B Zar" pitchFamily="2" charset="-78"/>
              </a:rPr>
              <a:t>5 . مراقبت از بند ناف</a:t>
            </a:r>
          </a:p>
          <a:p>
            <a:pPr>
              <a:lnSpc>
                <a:spcPct val="150000"/>
              </a:lnSpc>
            </a:pPr>
            <a:r>
              <a:rPr lang="fa-IR" sz="2000" dirty="0" smtClean="0">
                <a:solidFill>
                  <a:srgbClr val="C00000"/>
                </a:solidFill>
                <a:latin typeface="IranNastaliq" pitchFamily="18" charset="0"/>
                <a:cs typeface="B Zar" pitchFamily="2" charset="-78"/>
              </a:rPr>
              <a:t>6 . مراقبت از پوست نوزاد</a:t>
            </a:r>
          </a:p>
          <a:p>
            <a:pPr>
              <a:lnSpc>
                <a:spcPct val="150000"/>
              </a:lnSpc>
            </a:pPr>
            <a:r>
              <a:rPr lang="fa-IR" sz="2000" dirty="0" smtClean="0">
                <a:solidFill>
                  <a:srgbClr val="C00000"/>
                </a:solidFill>
                <a:latin typeface="IranNastaliq" pitchFamily="18" charset="0"/>
                <a:cs typeface="B Zar" pitchFamily="2" charset="-78"/>
              </a:rPr>
              <a:t>7 . مراقبت از چشم</a:t>
            </a:r>
          </a:p>
          <a:p>
            <a:pPr>
              <a:lnSpc>
                <a:spcPct val="150000"/>
              </a:lnSpc>
            </a:pPr>
            <a:r>
              <a:rPr lang="fa-IR" sz="2000" dirty="0" smtClean="0">
                <a:solidFill>
                  <a:srgbClr val="C00000"/>
                </a:solidFill>
                <a:latin typeface="IranNastaliq" pitchFamily="18" charset="0"/>
                <a:cs typeface="B Zar" pitchFamily="2" charset="-78"/>
              </a:rPr>
              <a:t>8 . برقراری ارتباط عاطفی نوزاد و والدین</a:t>
            </a:r>
          </a:p>
          <a:p>
            <a:pPr>
              <a:lnSpc>
                <a:spcPct val="150000"/>
              </a:lnSpc>
            </a:pPr>
            <a:r>
              <a:rPr lang="fa-IR" sz="2000" dirty="0" smtClean="0">
                <a:solidFill>
                  <a:srgbClr val="C00000"/>
                </a:solidFill>
                <a:latin typeface="IranNastaliq" pitchFamily="18" charset="0"/>
                <a:cs typeface="B Zar" pitchFamily="2" charset="-78"/>
              </a:rPr>
              <a:t>9 . آموزش شیردهی و پوشاک نوزاد</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احیا نوزادان</a:t>
            </a:r>
            <a:endParaRPr lang="fa-IR" dirty="0">
              <a:latin typeface="IranNastaliq" pitchFamily="18" charset="0"/>
              <a:cs typeface="B Zar" pitchFamily="2" charset="-78"/>
            </a:endParaRPr>
          </a:p>
        </p:txBody>
      </p:sp>
      <p:sp>
        <p:nvSpPr>
          <p:cNvPr id="3" name="Content Placeholder 2"/>
          <p:cNvSpPr>
            <a:spLocks noGrp="1"/>
          </p:cNvSpPr>
          <p:nvPr>
            <p:ph idx="1"/>
          </p:nvPr>
        </p:nvSpPr>
        <p:spPr/>
        <p:txBody>
          <a:bodyPr/>
          <a:lstStyle/>
          <a:p>
            <a:r>
              <a:rPr lang="fa-IR" dirty="0" smtClean="0">
                <a:latin typeface="IranNastaliq" pitchFamily="18" charset="0"/>
                <a:cs typeface="B Zar" pitchFamily="2" charset="-78"/>
              </a:rPr>
              <a:t>ارزیابی نوزاد و تعیین نیاز فوری وی به احیا مطابق با آخرین الگوریتم ابلاغ شده احیا نوزاد</a:t>
            </a:r>
          </a:p>
          <a:p>
            <a:r>
              <a:rPr lang="fa-IR" dirty="0" smtClean="0">
                <a:latin typeface="IranNastaliq" pitchFamily="18" charset="0"/>
                <a:cs typeface="B Zar" pitchFamily="2" charset="-78"/>
              </a:rPr>
              <a:t>شروع احیا پایه و گامهای نخستین احیا نوزاد توسط عامل مراقب نوزاد و ارزیابی مجدد</a:t>
            </a:r>
          </a:p>
          <a:p>
            <a:r>
              <a:rPr lang="fa-IR" dirty="0" smtClean="0">
                <a:latin typeface="IranNastaliq" pitchFamily="18" charset="0"/>
                <a:cs typeface="B Zar" pitchFamily="2" charset="-78"/>
              </a:rPr>
              <a:t>شروع تهویه با فشار مثبت در صورت عدم پاسخ به اقدامات فوق</a:t>
            </a:r>
          </a:p>
          <a:p>
            <a:r>
              <a:rPr lang="fa-IR" dirty="0" smtClean="0">
                <a:latin typeface="IranNastaliq" pitchFamily="18" charset="0"/>
                <a:cs typeface="B Zar" pitchFamily="2" charset="-78"/>
              </a:rPr>
              <a:t>فراخوان اعضای تیم احیا پیشرفته در صورت نیاز</a:t>
            </a:r>
          </a:p>
          <a:p>
            <a:pPr>
              <a:buNone/>
            </a:pPr>
            <a:endParaRPr lang="fa-IR" dirty="0">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04664"/>
            <a:ext cx="7772400" cy="5615136"/>
          </a:xfrm>
        </p:spPr>
        <p:txBody>
          <a:bodyPr>
            <a:normAutofit fontScale="92500"/>
          </a:bodyPr>
          <a:lstStyle/>
          <a:p>
            <a:pPr>
              <a:lnSpc>
                <a:spcPct val="150000"/>
              </a:lnSpc>
            </a:pPr>
            <a:endParaRPr lang="fa-IR" sz="2800" dirty="0" smtClean="0">
              <a:latin typeface="IranNastaliq" pitchFamily="18" charset="0"/>
              <a:cs typeface="B Zar" pitchFamily="2" charset="-78"/>
            </a:endParaRPr>
          </a:p>
          <a:p>
            <a:pPr>
              <a:lnSpc>
                <a:spcPct val="150000"/>
              </a:lnSpc>
            </a:pPr>
            <a:r>
              <a:rPr lang="fa-IR" sz="2800" dirty="0" smtClean="0">
                <a:latin typeface="IranNastaliq" pitchFamily="18" charset="0"/>
                <a:cs typeface="B Zar" pitchFamily="2" charset="-78"/>
              </a:rPr>
              <a:t>در ارزیابی اولیه، تمامی نوزادان بلافاصله پس از تولد 4 مورد بررسی میشود</a:t>
            </a:r>
          </a:p>
          <a:p>
            <a:pPr>
              <a:lnSpc>
                <a:spcPct val="150000"/>
              </a:lnSpc>
              <a:buFont typeface="Wingdings" pitchFamily="2" charset="2"/>
              <a:buChar char="ü"/>
            </a:pPr>
            <a:r>
              <a:rPr lang="fa-IR" sz="2400" dirty="0" smtClean="0">
                <a:solidFill>
                  <a:srgbClr val="C00000"/>
                </a:solidFill>
                <a:latin typeface="IranNastaliq" pitchFamily="18" charset="0"/>
                <a:cs typeface="B Zar" pitchFamily="2" charset="-78"/>
              </a:rPr>
              <a:t>ترم بودن نوزاد</a:t>
            </a:r>
          </a:p>
          <a:p>
            <a:pPr>
              <a:lnSpc>
                <a:spcPct val="150000"/>
              </a:lnSpc>
              <a:buFont typeface="Wingdings" pitchFamily="2" charset="2"/>
              <a:buChar char="ü"/>
            </a:pPr>
            <a:r>
              <a:rPr lang="fa-IR" sz="2400" dirty="0" smtClean="0">
                <a:solidFill>
                  <a:srgbClr val="C00000"/>
                </a:solidFill>
                <a:latin typeface="IranNastaliq" pitchFamily="18" charset="0"/>
                <a:cs typeface="B Zar" pitchFamily="2" charset="-78"/>
              </a:rPr>
              <a:t> وضعیت مایع امنیوتیك</a:t>
            </a:r>
          </a:p>
          <a:p>
            <a:pPr>
              <a:lnSpc>
                <a:spcPct val="150000"/>
              </a:lnSpc>
              <a:buFont typeface="Wingdings" pitchFamily="2" charset="2"/>
              <a:buChar char="ü"/>
            </a:pPr>
            <a:r>
              <a:rPr lang="fa-IR" sz="2400" dirty="0" smtClean="0">
                <a:solidFill>
                  <a:srgbClr val="C00000"/>
                </a:solidFill>
                <a:latin typeface="IranNastaliq" pitchFamily="18" charset="0"/>
                <a:cs typeface="B Zar" pitchFamily="2" charset="-78"/>
              </a:rPr>
              <a:t> تنفس نوزاد</a:t>
            </a:r>
          </a:p>
          <a:p>
            <a:pPr>
              <a:lnSpc>
                <a:spcPct val="150000"/>
              </a:lnSpc>
              <a:buFont typeface="Wingdings" pitchFamily="2" charset="2"/>
              <a:buChar char="ü"/>
            </a:pPr>
            <a:r>
              <a:rPr lang="fa-IR" sz="2400" dirty="0" smtClean="0">
                <a:solidFill>
                  <a:srgbClr val="C00000"/>
                </a:solidFill>
                <a:latin typeface="IranNastaliq" pitchFamily="18" charset="0"/>
                <a:cs typeface="B Zar" pitchFamily="2" charset="-78"/>
              </a:rPr>
              <a:t>تون عضلانی نوزاد</a:t>
            </a:r>
          </a:p>
          <a:p>
            <a:pPr>
              <a:lnSpc>
                <a:spcPct val="150000"/>
              </a:lnSpc>
            </a:pPr>
            <a:r>
              <a:rPr lang="fa-IR" sz="2800" dirty="0" smtClean="0">
                <a:latin typeface="IranNastaliq" pitchFamily="18" charset="0"/>
                <a:cs typeface="B Zar" pitchFamily="2" charset="-78"/>
              </a:rPr>
              <a:t>تیم احیا نوزادن در بخش مراقبتهای ویژه نوزادان با مشارکت کارکنان و پزشکان همان بخش با حضور سوپروایزر شیفت است. البته پیش شرط این برنامه داشتن گواهی </a:t>
            </a:r>
            <a:r>
              <a:rPr lang="fa-IR" sz="2800" b="1" dirty="0" smtClean="0">
                <a:solidFill>
                  <a:srgbClr val="C00000"/>
                </a:solidFill>
                <a:latin typeface="IranNastaliq" pitchFamily="18" charset="0"/>
                <a:cs typeface="B Zar" pitchFamily="2" charset="-78"/>
              </a:rPr>
              <a:t>احیای پیشرفته نوزاد </a:t>
            </a:r>
            <a:r>
              <a:rPr lang="fa-IR" sz="2800" dirty="0" smtClean="0">
                <a:latin typeface="IranNastaliq" pitchFamily="18" charset="0"/>
                <a:cs typeface="B Zar" pitchFamily="2" charset="-78"/>
              </a:rPr>
              <a:t>است.</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dirty="0">
              <a:latin typeface="IranNastaliq" pitchFamily="18" charset="0"/>
              <a:cs typeface="B Zar" pitchFamily="2" charset="-78"/>
            </a:endParaRPr>
          </a:p>
        </p:txBody>
      </p:sp>
      <p:pic>
        <p:nvPicPr>
          <p:cNvPr id="1026" name="Picture 2" descr="G:\IMG_20190814_142138_135.jpg"/>
          <p:cNvPicPr>
            <a:picLocks noGrp="1" noChangeAspect="1" noChangeArrowheads="1"/>
          </p:cNvPicPr>
          <p:nvPr>
            <p:ph idx="1"/>
          </p:nvPr>
        </p:nvPicPr>
        <p:blipFill>
          <a:blip r:embed="rId2" cstate="print"/>
          <a:srcRect/>
          <a:stretch>
            <a:fillRect/>
          </a:stretch>
        </p:blipFill>
        <p:spPr bwMode="auto">
          <a:xfrm>
            <a:off x="0" y="1"/>
            <a:ext cx="9143999" cy="6741367"/>
          </a:xfrm>
          <a:prstGeom prst="rect">
            <a:avLst/>
          </a:prstGeom>
          <a:noFill/>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برنامه ریزی  احیا در اتاق زایمان واتاق عمل </a:t>
            </a:r>
            <a:endParaRPr lang="fa-IR" dirty="0">
              <a:latin typeface="IranNastaliq" pitchFamily="18" charset="0"/>
              <a:cs typeface="B Zar" pitchFamily="2" charset="-78"/>
            </a:endParaRPr>
          </a:p>
        </p:txBody>
      </p:sp>
      <p:sp>
        <p:nvSpPr>
          <p:cNvPr id="3" name="Content Placeholder 2"/>
          <p:cNvSpPr>
            <a:spLocks noGrp="1"/>
          </p:cNvSpPr>
          <p:nvPr>
            <p:ph idx="1"/>
          </p:nvPr>
        </p:nvSpPr>
        <p:spPr/>
        <p:txBody>
          <a:bodyPr>
            <a:noAutofit/>
          </a:bodyPr>
          <a:lstStyle/>
          <a:p>
            <a:r>
              <a:rPr lang="fa-IR" sz="2400" dirty="0" smtClean="0">
                <a:latin typeface="IranNastaliq" pitchFamily="18" charset="0"/>
                <a:cs typeface="B Zar" pitchFamily="2" charset="-78"/>
              </a:rPr>
              <a:t>حضور فوری پزشکان ذیصلاح :</a:t>
            </a:r>
          </a:p>
          <a:p>
            <a:pPr>
              <a:buNone/>
            </a:pPr>
            <a:r>
              <a:rPr lang="fa-IR" sz="2400" dirty="0" smtClean="0">
                <a:solidFill>
                  <a:srgbClr val="002060"/>
                </a:solidFill>
                <a:latin typeface="IranNastaliq" pitchFamily="18" charset="0"/>
                <a:cs typeface="B Zar" pitchFamily="2" charset="-78"/>
              </a:rPr>
              <a:t>به ترتیب اولویت</a:t>
            </a:r>
          </a:p>
          <a:p>
            <a:pPr>
              <a:buNone/>
            </a:pPr>
            <a:r>
              <a:rPr lang="fa-IR" sz="2400" dirty="0" smtClean="0">
                <a:solidFill>
                  <a:srgbClr val="002060"/>
                </a:solidFill>
                <a:latin typeface="IranNastaliq" pitchFamily="18" charset="0"/>
                <a:cs typeface="B Zar" pitchFamily="2" charset="-78"/>
              </a:rPr>
              <a:t> 1- پزشك فوق تخصص نوزادان  2- حداقل متخصص اطفال  دارای گواهی احیای پیشرفته نوزاد</a:t>
            </a:r>
          </a:p>
          <a:p>
            <a:r>
              <a:rPr lang="fa-IR" sz="2400" dirty="0" smtClean="0">
                <a:latin typeface="IranNastaliq" pitchFamily="18" charset="0"/>
                <a:cs typeface="B Zar" pitchFamily="2" charset="-78"/>
              </a:rPr>
              <a:t>حضور حداقل یك پزشك دارای گواهی احیای پیشرفته نوزاد </a:t>
            </a:r>
          </a:p>
          <a:p>
            <a:pPr>
              <a:buNone/>
            </a:pPr>
            <a:r>
              <a:rPr lang="fa-IR" sz="2400" dirty="0" smtClean="0">
                <a:solidFill>
                  <a:srgbClr val="C00000"/>
                </a:solidFill>
                <a:latin typeface="IranNastaliq" pitchFamily="18" charset="0"/>
                <a:cs typeface="B Zar" pitchFamily="2" charset="-78"/>
              </a:rPr>
              <a:t>در تمام نوبتهای کاری بلوک زایمان در تمامی ساعات شبانه روز و روزهای هفته در بیمارستان</a:t>
            </a:r>
          </a:p>
          <a:p>
            <a:r>
              <a:rPr lang="fa-IR" sz="2400" dirty="0" smtClean="0">
                <a:latin typeface="IranNastaliq" pitchFamily="18" charset="0"/>
                <a:cs typeface="B Zar" pitchFamily="2" charset="-78"/>
              </a:rPr>
              <a:t>حضور دائم حداقل یك فرد ذیصلاح و ترجیحا ماما دارای گواهی احیای پیشرفته نوزاد</a:t>
            </a:r>
          </a:p>
          <a:p>
            <a:r>
              <a:rPr lang="fa-IR" sz="2400" dirty="0" smtClean="0">
                <a:latin typeface="IranNastaliq" pitchFamily="18" charset="0"/>
                <a:cs typeface="B Zar" pitchFamily="2" charset="-78"/>
              </a:rPr>
              <a:t>تهیه و چینش ترالی احیا نوزادان در اتاق زایمان/ اتاق عمل</a:t>
            </a:r>
          </a:p>
          <a:p>
            <a:r>
              <a:rPr lang="fa-IR" sz="2400" dirty="0" smtClean="0">
                <a:latin typeface="IranNastaliq" pitchFamily="18" charset="0"/>
                <a:cs typeface="B Zar" pitchFamily="2" charset="-78"/>
              </a:rPr>
              <a:t>سازمان دهی تیم احیا متشکل از حداقل یك فوق تخصص/متخصص کودکان/ پزشك/ فرد ذیصلاح و مامای مراقب نوزاد</a:t>
            </a:r>
            <a:endParaRPr lang="fa-IR" sz="2400" dirty="0" smtClean="0">
              <a:cs typeface="B Zar" pitchFamily="2" charset="-7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20688"/>
            <a:ext cx="7772400" cy="5399112"/>
          </a:xfrm>
        </p:spPr>
        <p:txBody>
          <a:bodyPr>
            <a:noAutofit/>
          </a:bodyPr>
          <a:lstStyle/>
          <a:p>
            <a:pPr>
              <a:buNone/>
            </a:pPr>
            <a:endParaRPr lang="fa-IR" sz="2400" dirty="0" smtClean="0">
              <a:latin typeface="IranNastaliq" pitchFamily="18" charset="0"/>
              <a:cs typeface="B Zar" pitchFamily="2" charset="-78"/>
            </a:endParaRPr>
          </a:p>
          <a:p>
            <a:pPr>
              <a:buNone/>
            </a:pPr>
            <a:r>
              <a:rPr lang="fa-IR" sz="2400" dirty="0" smtClean="0">
                <a:latin typeface="IranNastaliq" pitchFamily="18" charset="0"/>
                <a:cs typeface="B Zar" pitchFamily="2" charset="-78"/>
              </a:rPr>
              <a:t>1- فوق تخصص نوزادان </a:t>
            </a:r>
          </a:p>
          <a:p>
            <a:pPr>
              <a:buNone/>
            </a:pPr>
            <a:r>
              <a:rPr lang="fa-IR" sz="2400" dirty="0" smtClean="0">
                <a:latin typeface="IranNastaliq" pitchFamily="18" charset="0"/>
                <a:cs typeface="B Zar" pitchFamily="2" charset="-78"/>
              </a:rPr>
              <a:t>2- متخصص اطفال دارای گواهی احیای پیشرفته نوزاد </a:t>
            </a:r>
          </a:p>
          <a:p>
            <a:pPr>
              <a:buNone/>
            </a:pPr>
            <a:r>
              <a:rPr lang="fa-IR" sz="2400" dirty="0" smtClean="0">
                <a:latin typeface="IranNastaliq" pitchFamily="18" charset="0"/>
                <a:cs typeface="B Zar" pitchFamily="2" charset="-78"/>
              </a:rPr>
              <a:t>3- حضور حداقل یك پزشك دارای گواهی احیای پیشرفته نوزاد در تمام نوبتهای کاری بلوک زایمان در تمامی ساعات شبانه روز و روزهای هفته در بیمارستان</a:t>
            </a:r>
          </a:p>
          <a:p>
            <a:pPr>
              <a:buNone/>
            </a:pPr>
            <a:r>
              <a:rPr lang="fa-IR" sz="2400" dirty="0" smtClean="0">
                <a:latin typeface="IranNastaliq" pitchFamily="18" charset="0"/>
                <a:cs typeface="B Zar" pitchFamily="2" charset="-78"/>
              </a:rPr>
              <a:t>4- حضور دائم حداقل یك فرد </a:t>
            </a:r>
            <a:r>
              <a:rPr lang="fa-IR" sz="2400" b="1" dirty="0" smtClean="0">
                <a:latin typeface="IranNastaliq" pitchFamily="18" charset="0"/>
                <a:cs typeface="B Zar" pitchFamily="2" charset="-78"/>
              </a:rPr>
              <a:t>ذیصلاح</a:t>
            </a:r>
            <a:r>
              <a:rPr lang="fa-IR" sz="2400" dirty="0" smtClean="0">
                <a:latin typeface="IranNastaliq" pitchFamily="18" charset="0"/>
                <a:cs typeface="B Zar" pitchFamily="2" charset="-78"/>
              </a:rPr>
              <a:t> و ترجیحا ماما دارای گواهی احیای پیشرفته نوزاد</a:t>
            </a:r>
          </a:p>
          <a:p>
            <a:pPr>
              <a:buNone/>
            </a:pPr>
            <a:r>
              <a:rPr lang="fa-IR" sz="2400" dirty="0" smtClean="0">
                <a:latin typeface="IranNastaliq" pitchFamily="18" charset="0"/>
                <a:cs typeface="B Zar" pitchFamily="2" charset="-78"/>
              </a:rPr>
              <a:t>5-کارشناس مامایی دارای گواهی احیای پایه نوزاد در هر زایمان</a:t>
            </a:r>
          </a:p>
          <a:p>
            <a:pPr>
              <a:buNone/>
            </a:pPr>
            <a:r>
              <a:rPr lang="fa-IR" sz="2400" dirty="0" smtClean="0">
                <a:latin typeface="IranNastaliq" pitchFamily="18" charset="0"/>
                <a:cs typeface="B Zar" pitchFamily="2" charset="-78"/>
              </a:rPr>
              <a:t>6- کارشناس مراقب نوزاد و ترجیحاً ماما در اتاق عمل سزارین دارای گواهی احیای پایه نوزاد </a:t>
            </a:r>
          </a:p>
          <a:p>
            <a:pPr>
              <a:buNone/>
            </a:pPr>
            <a:r>
              <a:rPr lang="fa-IR" sz="2400" dirty="0" smtClean="0">
                <a:latin typeface="IranNastaliq" pitchFamily="18" charset="0"/>
                <a:cs typeface="B Zar" pitchFamily="2" charset="-78"/>
              </a:rPr>
              <a:t>7- حضور فرد یا افرادی که دارای گواهی احیا پیشرفته نوزاد هستند، در هنگام زایمان در بیمارستان الزامی است.</a:t>
            </a:r>
          </a:p>
          <a:p>
            <a:pPr>
              <a:buNone/>
            </a:pPr>
            <a:r>
              <a:rPr lang="fa-IR" sz="2400" dirty="0" smtClean="0">
                <a:solidFill>
                  <a:srgbClr val="C00000"/>
                </a:solidFill>
                <a:latin typeface="IranNastaliq" pitchFamily="18" charset="0"/>
                <a:cs typeface="B Zar" pitchFamily="2" charset="-78"/>
              </a:rPr>
              <a:t>چیدمان نیروها و قابلیت اجرایی بودن این سنجه بررسی خواهد شد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dirty="0" smtClean="0">
                <a:latin typeface="IranNastaliq" pitchFamily="18" charset="0"/>
                <a:cs typeface="B Zar" pitchFamily="2" charset="-78"/>
              </a:rPr>
              <a:t>احیا پیشرفته :</a:t>
            </a:r>
            <a:br>
              <a:rPr lang="fa-IR" dirty="0" smtClean="0">
                <a:latin typeface="IranNastaliq" pitchFamily="18" charset="0"/>
                <a:cs typeface="B Zar" pitchFamily="2" charset="-78"/>
              </a:rPr>
            </a:br>
            <a:endParaRPr lang="fa-IR" dirty="0">
              <a:latin typeface="IranNastaliq" pitchFamily="18" charset="0"/>
              <a:cs typeface="B Zar" pitchFamily="2" charset="-78"/>
            </a:endParaRPr>
          </a:p>
        </p:txBody>
      </p:sp>
      <p:sp>
        <p:nvSpPr>
          <p:cNvPr id="3" name="Content Placeholder 2"/>
          <p:cNvSpPr>
            <a:spLocks noGrp="1"/>
          </p:cNvSpPr>
          <p:nvPr>
            <p:ph idx="1"/>
          </p:nvPr>
        </p:nvSpPr>
        <p:spPr>
          <a:xfrm>
            <a:off x="914400" y="980728"/>
            <a:ext cx="7772400" cy="5616624"/>
          </a:xfrm>
        </p:spPr>
        <p:txBody>
          <a:bodyPr>
            <a:noAutofit/>
          </a:bodyPr>
          <a:lstStyle/>
          <a:p>
            <a:r>
              <a:rPr lang="fa-IR" sz="2000" b="1" dirty="0" smtClean="0">
                <a:solidFill>
                  <a:srgbClr val="002060"/>
                </a:solidFill>
                <a:latin typeface="IranNastaliq" pitchFamily="18" charset="0"/>
                <a:cs typeface="B Zar" pitchFamily="2" charset="-78"/>
              </a:rPr>
              <a:t>سن بارداری کمتر از 28 هفته : </a:t>
            </a:r>
          </a:p>
          <a:p>
            <a:pPr>
              <a:buFont typeface="Wingdings" pitchFamily="2" charset="2"/>
              <a:buChar char="ü"/>
            </a:pPr>
            <a:r>
              <a:rPr lang="fa-IR" sz="2000" dirty="0" smtClean="0">
                <a:solidFill>
                  <a:srgbClr val="002060"/>
                </a:solidFill>
                <a:latin typeface="IranNastaliq" pitchFamily="18" charset="0"/>
                <a:cs typeface="B Zar" pitchFamily="2" charset="-78"/>
              </a:rPr>
              <a:t>پیش از وقوع زایمان فراخوانده شوند:</a:t>
            </a:r>
          </a:p>
          <a:p>
            <a:pPr>
              <a:buFont typeface="Wingdings" pitchFamily="2" charset="2"/>
              <a:buChar char="ü"/>
            </a:pPr>
            <a:r>
              <a:rPr lang="fa-IR" sz="2000" dirty="0" smtClean="0">
                <a:solidFill>
                  <a:srgbClr val="002060"/>
                </a:solidFill>
                <a:latin typeface="IranNastaliq" pitchFamily="18" charset="0"/>
                <a:cs typeface="B Zar" pitchFamily="2" charset="-78"/>
              </a:rPr>
              <a:t>فوق تخصص نوزادان</a:t>
            </a:r>
          </a:p>
          <a:p>
            <a:pPr>
              <a:buFont typeface="Wingdings" pitchFamily="2" charset="2"/>
              <a:buChar char="ü"/>
            </a:pPr>
            <a:r>
              <a:rPr lang="fa-IR" sz="2000" dirty="0" smtClean="0">
                <a:solidFill>
                  <a:srgbClr val="002060"/>
                </a:solidFill>
                <a:latin typeface="IranNastaliq" pitchFamily="18" charset="0"/>
                <a:cs typeface="B Zar" pitchFamily="2" charset="-78"/>
              </a:rPr>
              <a:t>متخصص کودکان دارای گواهی احیاء پیشرفته نوزاد </a:t>
            </a:r>
          </a:p>
          <a:p>
            <a:pPr>
              <a:buFont typeface="Wingdings" pitchFamily="2" charset="2"/>
              <a:buChar char="ü"/>
            </a:pPr>
            <a:r>
              <a:rPr lang="fa-IR" sz="2000" dirty="0" smtClean="0">
                <a:solidFill>
                  <a:srgbClr val="002060"/>
                </a:solidFill>
                <a:latin typeface="IranNastaliq" pitchFamily="18" charset="0"/>
                <a:cs typeface="B Zar" pitchFamily="2" charset="-78"/>
              </a:rPr>
              <a:t>پرستار مراقبت ویژه نوزادان / ماما</a:t>
            </a:r>
          </a:p>
          <a:p>
            <a:r>
              <a:rPr lang="fa-IR" sz="2000" b="1" dirty="0" smtClean="0">
                <a:solidFill>
                  <a:srgbClr val="002060"/>
                </a:solidFill>
                <a:latin typeface="IranNastaliq" pitchFamily="18" charset="0"/>
                <a:cs typeface="B Zar" pitchFamily="2" charset="-78"/>
              </a:rPr>
              <a:t>  سن بارداری بیش از 28 هفته : (بارداری پرخطر)</a:t>
            </a:r>
          </a:p>
          <a:p>
            <a:pPr>
              <a:buFont typeface="Wingdings" pitchFamily="2" charset="2"/>
              <a:buChar char="ü"/>
            </a:pPr>
            <a:r>
              <a:rPr lang="fa-IR" sz="2000" dirty="0" smtClean="0">
                <a:solidFill>
                  <a:srgbClr val="002060"/>
                </a:solidFill>
                <a:latin typeface="IranNastaliq" pitchFamily="18" charset="0"/>
                <a:cs typeface="B Zar" pitchFamily="2" charset="-78"/>
              </a:rPr>
              <a:t>از15  دقیقه پیش از زایمان</a:t>
            </a:r>
          </a:p>
          <a:p>
            <a:pPr>
              <a:buFont typeface="Wingdings" pitchFamily="2" charset="2"/>
              <a:buChar char="ü"/>
            </a:pPr>
            <a:r>
              <a:rPr lang="fa-IR" sz="2000" dirty="0" smtClean="0">
                <a:solidFill>
                  <a:srgbClr val="002060"/>
                </a:solidFill>
                <a:latin typeface="IranNastaliq" pitchFamily="18" charset="0"/>
                <a:cs typeface="B Zar" pitchFamily="2" charset="-78"/>
              </a:rPr>
              <a:t> پزشك واجد گواهی احیا پیشرفته ( فوق تخصص نوزادان یا متخصص کودکان دوره دیده یا جانشینهای وی)  </a:t>
            </a:r>
            <a:r>
              <a:rPr lang="fa-IR" sz="2000" b="1" dirty="0" smtClean="0">
                <a:solidFill>
                  <a:srgbClr val="C00000"/>
                </a:solidFill>
                <a:latin typeface="IranNastaliq" pitchFamily="18" charset="0"/>
                <a:cs typeface="B Zar" pitchFamily="2" charset="-78"/>
              </a:rPr>
              <a:t>در محل زایمان حضور داشته باشند</a:t>
            </a:r>
            <a:r>
              <a:rPr lang="fa-IR" sz="2000" dirty="0" smtClean="0">
                <a:solidFill>
                  <a:srgbClr val="002060"/>
                </a:solidFill>
                <a:latin typeface="IranNastaliq" pitchFamily="18" charset="0"/>
                <a:cs typeface="B Zar" pitchFamily="2" charset="-78"/>
              </a:rPr>
              <a:t>.</a:t>
            </a:r>
          </a:p>
          <a:p>
            <a:pPr>
              <a:buFont typeface="Wingdings" pitchFamily="2" charset="2"/>
              <a:buChar char="ü"/>
            </a:pPr>
            <a:r>
              <a:rPr lang="fa-IR" sz="2000" dirty="0" smtClean="0">
                <a:latin typeface="IranNastaliq" pitchFamily="18" charset="0"/>
                <a:cs typeface="B Zar" pitchFamily="2" charset="-78"/>
              </a:rPr>
              <a:t>برنامه شیفت همکاری پزشکان واجد گواهی احیا پیشرفته </a:t>
            </a:r>
          </a:p>
          <a:p>
            <a:pPr>
              <a:buFont typeface="Wingdings" pitchFamily="2" charset="2"/>
              <a:buChar char="ü"/>
            </a:pPr>
            <a:r>
              <a:rPr lang="fa-IR" sz="2000" dirty="0" smtClean="0">
                <a:latin typeface="IranNastaliq" pitchFamily="18" charset="0"/>
                <a:cs typeface="B Zar" pitchFamily="2" charset="-78"/>
              </a:rPr>
              <a:t>از قبل فهرست و شیفت متخصصین اطفال واجد گواهینامه احیا پیشرفته نوزاد در بلوک زایمان / اتاق عمل(بیماران سزارینی) موجود باشد</a:t>
            </a:r>
          </a:p>
          <a:p>
            <a:pPr>
              <a:buFont typeface="Wingdings" pitchFamily="2" charset="2"/>
              <a:buChar char="ü"/>
            </a:pPr>
            <a:r>
              <a:rPr lang="fa-IR" sz="2000" dirty="0" smtClean="0">
                <a:latin typeface="IranNastaliq" pitchFamily="18" charset="0"/>
                <a:cs typeface="B Zar" pitchFamily="2" charset="-78"/>
              </a:rPr>
              <a:t>امکانات و تجهیزات مورد نیاز برای انجام عملیات احیا پیشرفته نوزاد در اتاق زایمان و اتاق عمل سزارین </a:t>
            </a:r>
          </a:p>
          <a:p>
            <a:pPr>
              <a:buFont typeface="Wingdings" pitchFamily="2" charset="2"/>
              <a:buChar char="ü"/>
            </a:pPr>
            <a:r>
              <a:rPr lang="fa-IR" sz="2000" dirty="0" smtClean="0">
                <a:latin typeface="IranNastaliq" pitchFamily="18" charset="0"/>
                <a:cs typeface="B Zar" pitchFamily="2" charset="-78"/>
              </a:rPr>
              <a:t>در صورت وجود اتاق احیا نوزاد به صورت مجزا، در فاصله 20 </a:t>
            </a:r>
            <a:r>
              <a:rPr lang="fa-IR" sz="2000" b="1" dirty="0" smtClean="0">
                <a:latin typeface="IranNastaliq" pitchFamily="18" charset="0"/>
                <a:cs typeface="B Zar" pitchFamily="2" charset="-78"/>
              </a:rPr>
              <a:t>-15</a:t>
            </a:r>
            <a:r>
              <a:rPr lang="fa-IR" sz="2000" dirty="0" smtClean="0">
                <a:latin typeface="IranNastaliq" pitchFamily="18" charset="0"/>
                <a:cs typeface="B Zar" pitchFamily="2" charset="-78"/>
              </a:rPr>
              <a:t> متری اتاق زایمان و اتاق عمل سزارین و با مدت زمان انتقال نوزاد به اتاق مزبور زیر 15 ثانیه فراهم باشد.</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استمرار ارتباط مادر و نوزاد</a:t>
            </a:r>
            <a:endParaRPr lang="fa-IR" dirty="0">
              <a:latin typeface="IranNastaliq" pitchFamily="18" charset="0"/>
              <a:cs typeface="B Zar" pitchFamily="2" charset="-78"/>
            </a:endParaRPr>
          </a:p>
        </p:txBody>
      </p:sp>
      <p:sp>
        <p:nvSpPr>
          <p:cNvPr id="3" name="Content Placeholder 2"/>
          <p:cNvSpPr>
            <a:spLocks noGrp="1"/>
          </p:cNvSpPr>
          <p:nvPr>
            <p:ph idx="1"/>
          </p:nvPr>
        </p:nvSpPr>
        <p:spPr/>
        <p:txBody>
          <a:bodyPr>
            <a:normAutofit fontScale="85000" lnSpcReduction="10000"/>
          </a:bodyPr>
          <a:lstStyle/>
          <a:p>
            <a:pPr>
              <a:lnSpc>
                <a:spcPct val="150000"/>
              </a:lnSpc>
            </a:pPr>
            <a:r>
              <a:rPr lang="fa-IR" dirty="0" smtClean="0">
                <a:latin typeface="IranNastaliq" pitchFamily="18" charset="0"/>
                <a:cs typeface="B Zar" pitchFamily="2" charset="-78"/>
              </a:rPr>
              <a:t>برقراری تماس"پوست با پوست"مادر و نوزاد بلافاصله پس از تولد و استمرار آن تا 60 دقیقه یا بیشتر پایان اولین تغذیه با شیر مادر ( بدون جدایی *)</a:t>
            </a:r>
          </a:p>
          <a:p>
            <a:pPr>
              <a:lnSpc>
                <a:spcPct val="150000"/>
              </a:lnSpc>
            </a:pPr>
            <a:r>
              <a:rPr lang="fa-IR" dirty="0" smtClean="0">
                <a:solidFill>
                  <a:schemeClr val="accent3">
                    <a:lumMod val="75000"/>
                  </a:schemeClr>
                </a:solidFill>
                <a:latin typeface="IranNastaliq" pitchFamily="18" charset="0"/>
                <a:cs typeface="B Zar" pitchFamily="2" charset="-78"/>
              </a:rPr>
              <a:t>انتقال و ترخیص </a:t>
            </a:r>
            <a:r>
              <a:rPr lang="fa-IR" dirty="0" smtClean="0">
                <a:latin typeface="IranNastaliq" pitchFamily="18" charset="0"/>
                <a:cs typeface="B Zar" pitchFamily="2" charset="-78"/>
              </a:rPr>
              <a:t>مادران و نوزادان به صورت </a:t>
            </a:r>
            <a:r>
              <a:rPr lang="fa-IR" dirty="0" smtClean="0">
                <a:solidFill>
                  <a:schemeClr val="accent3">
                    <a:lumMod val="75000"/>
                  </a:schemeClr>
                </a:solidFill>
                <a:latin typeface="IranNastaliq" pitchFamily="18" charset="0"/>
                <a:cs typeface="B Zar" pitchFamily="2" charset="-78"/>
              </a:rPr>
              <a:t>همزمان</a:t>
            </a:r>
          </a:p>
          <a:p>
            <a:pPr>
              <a:lnSpc>
                <a:spcPct val="150000"/>
              </a:lnSpc>
            </a:pPr>
            <a:r>
              <a:rPr lang="fa-IR" dirty="0" smtClean="0">
                <a:latin typeface="IranNastaliq" pitchFamily="18" charset="0"/>
                <a:cs typeface="B Zar" pitchFamily="2" charset="-78"/>
              </a:rPr>
              <a:t>فراهم بودن امکان </a:t>
            </a:r>
            <a:r>
              <a:rPr lang="en-US" dirty="0" smtClean="0">
                <a:latin typeface="IranNastaliq" pitchFamily="18" charset="0"/>
                <a:cs typeface="B Zar" pitchFamily="2" charset="-78"/>
              </a:rPr>
              <a:t>   </a:t>
            </a:r>
            <a:r>
              <a:rPr lang="en-US" i="1" dirty="0" smtClean="0">
                <a:latin typeface="IranNastaliq" pitchFamily="18" charset="0"/>
                <a:cs typeface="B Zar" pitchFamily="2" charset="-78"/>
              </a:rPr>
              <a:t>KMC </a:t>
            </a:r>
            <a:r>
              <a:rPr lang="fa-IR" i="1" dirty="0" smtClean="0">
                <a:latin typeface="IranNastaliq" pitchFamily="18" charset="0"/>
                <a:cs typeface="B Zar" pitchFamily="2" charset="-78"/>
              </a:rPr>
              <a:t>در بخش </a:t>
            </a:r>
            <a:r>
              <a:rPr lang="en-US" i="1" dirty="0" smtClean="0">
                <a:latin typeface="IranNastaliq" pitchFamily="18" charset="0"/>
                <a:cs typeface="B Zar" pitchFamily="2" charset="-78"/>
              </a:rPr>
              <a:t>NICU </a:t>
            </a:r>
            <a:r>
              <a:rPr lang="fa-IR" i="1" dirty="0" smtClean="0">
                <a:latin typeface="IranNastaliq" pitchFamily="18" charset="0"/>
                <a:cs typeface="B Zar" pitchFamily="2" charset="-78"/>
              </a:rPr>
              <a:t>و نوزادان</a:t>
            </a:r>
          </a:p>
          <a:p>
            <a:pPr>
              <a:lnSpc>
                <a:spcPct val="150000"/>
              </a:lnSpc>
            </a:pPr>
            <a:r>
              <a:rPr lang="fa-IR" dirty="0" smtClean="0">
                <a:latin typeface="IranNastaliq" pitchFamily="18" charset="0"/>
                <a:cs typeface="B Zar" pitchFamily="2" charset="-78"/>
              </a:rPr>
              <a:t>طراحی برنامه تجویز دارو، ازمایشات و اعمال جراحی به گونه ای که درتغذیه با شیر مادر اختلال ایجاد نکرده است در تمامی بخشها</a:t>
            </a:r>
          </a:p>
          <a:p>
            <a:pPr>
              <a:lnSpc>
                <a:spcPct val="150000"/>
              </a:lnSpc>
            </a:pPr>
            <a:r>
              <a:rPr lang="fa-IR" dirty="0" smtClean="0">
                <a:latin typeface="IranNastaliq" pitchFamily="18" charset="0"/>
                <a:cs typeface="B Zar" pitchFamily="2" charset="-78"/>
              </a:rPr>
              <a:t>دلایل عدم تماس پوستی، در پرونده ثبت شود</a:t>
            </a:r>
            <a:endParaRPr lang="fa-IR" dirty="0">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a:bodyPr>
          <a:lstStyle/>
          <a:p>
            <a:pPr algn="ctr"/>
            <a:r>
              <a:rPr lang="fa-IR" sz="2800" b="1" dirty="0" smtClean="0">
                <a:solidFill>
                  <a:schemeClr val="tx1"/>
                </a:solidFill>
                <a:latin typeface="IranNastaliq" pitchFamily="18" charset="0"/>
                <a:ea typeface="+mn-ea"/>
                <a:cs typeface="B Zar" pitchFamily="2" charset="-78"/>
              </a:rPr>
              <a:t>پیاده سازی برنامه ملی ترویج زایمان طبیعی</a:t>
            </a:r>
            <a:endParaRPr lang="fa-IR" sz="2800" b="1" dirty="0">
              <a:solidFill>
                <a:schemeClr val="tx1"/>
              </a:solidFill>
              <a:latin typeface="IranNastaliq" pitchFamily="18" charset="0"/>
              <a:ea typeface="+mn-ea"/>
              <a:cs typeface="B Zar" pitchFamily="2" charset="-78"/>
            </a:endParaRPr>
          </a:p>
        </p:txBody>
      </p:sp>
      <p:sp>
        <p:nvSpPr>
          <p:cNvPr id="3" name="Content Placeholder 2"/>
          <p:cNvSpPr>
            <a:spLocks noGrp="1"/>
          </p:cNvSpPr>
          <p:nvPr>
            <p:ph idx="1"/>
          </p:nvPr>
        </p:nvSpPr>
        <p:spPr>
          <a:xfrm>
            <a:off x="914400" y="1071546"/>
            <a:ext cx="7772400" cy="5500726"/>
          </a:xfrm>
        </p:spPr>
        <p:txBody>
          <a:bodyPr>
            <a:noAutofit/>
          </a:bodyPr>
          <a:lstStyle/>
          <a:p>
            <a:r>
              <a:rPr lang="fa-IR" sz="2400" dirty="0" smtClean="0">
                <a:latin typeface="IranNastaliq" pitchFamily="18" charset="0"/>
                <a:cs typeface="B Zar" pitchFamily="2" charset="-78"/>
              </a:rPr>
              <a:t>اجرای محورهای برنامه</a:t>
            </a:r>
          </a:p>
          <a:p>
            <a:r>
              <a:rPr lang="fa-IR" sz="2400" dirty="0" smtClean="0">
                <a:latin typeface="IranNastaliq" pitchFamily="18" charset="0"/>
                <a:cs typeface="B Zar" pitchFamily="2" charset="-78"/>
              </a:rPr>
              <a:t>پایش مستمر</a:t>
            </a:r>
          </a:p>
          <a:p>
            <a:r>
              <a:rPr lang="fa-IR" sz="2400" dirty="0" smtClean="0">
                <a:latin typeface="IranNastaliq" pitchFamily="18" charset="0"/>
                <a:cs typeface="B Zar" pitchFamily="2" charset="-78"/>
              </a:rPr>
              <a:t>بررسی اندیکاسیونهای انجام سزارین </a:t>
            </a:r>
          </a:p>
          <a:p>
            <a:r>
              <a:rPr lang="fa-IR" sz="2400" dirty="0" smtClean="0">
                <a:latin typeface="IranNastaliq" pitchFamily="18" charset="0"/>
                <a:cs typeface="B Zar" pitchFamily="2" charset="-78"/>
              </a:rPr>
              <a:t>بازخورد به متخصصین زنان</a:t>
            </a:r>
          </a:p>
          <a:p>
            <a:r>
              <a:rPr lang="fa-IR" sz="2400" dirty="0" smtClean="0">
                <a:latin typeface="IranNastaliq" pitchFamily="18" charset="0"/>
                <a:cs typeface="B Zar" pitchFamily="2" charset="-78"/>
              </a:rPr>
              <a:t>رعایت دستورالعمل خوشایندسازی</a:t>
            </a:r>
          </a:p>
          <a:p>
            <a:pPr>
              <a:buNone/>
            </a:pPr>
            <a:r>
              <a:rPr lang="fa-IR" dirty="0" smtClean="0">
                <a:latin typeface="IranNastaliq" pitchFamily="18" charset="0"/>
                <a:cs typeface="B Zar" pitchFamily="2" charset="-78"/>
              </a:rPr>
              <a:t> </a:t>
            </a:r>
            <a:r>
              <a:rPr lang="fa-IR" sz="1800" dirty="0" smtClean="0">
                <a:solidFill>
                  <a:srgbClr val="C00000"/>
                </a:solidFill>
                <a:latin typeface="IranNastaliq" pitchFamily="18" charset="0"/>
                <a:cs typeface="B Zar" pitchFamily="2" charset="-78"/>
              </a:rPr>
              <a:t>خوش آمدگویی در بدو ورود مادر به بخش زایمان، ارائه خدمات محترمانه، ایجاد شرایط تصمیم گیری آگاهانه بر ای مادر، حفظ حریم خصوصی مادر، امکان حضور همراه، برقراری سیستم اطلاع رسانی مناسب به همراهان درخصوص وضعیت مادر</a:t>
            </a:r>
          </a:p>
          <a:p>
            <a:r>
              <a:rPr lang="fa-IR" sz="2400" dirty="0" smtClean="0">
                <a:latin typeface="IranNastaliq" pitchFamily="18" charset="0"/>
                <a:cs typeface="B Zar" pitchFamily="2" charset="-78"/>
              </a:rPr>
              <a:t>کاهش سزارین نخست زا</a:t>
            </a:r>
          </a:p>
          <a:p>
            <a:r>
              <a:rPr lang="fa-IR" sz="2400" dirty="0" smtClean="0">
                <a:latin typeface="IranNastaliq" pitchFamily="18" charset="0"/>
                <a:cs typeface="B Zar" pitchFamily="2" charset="-78"/>
              </a:rPr>
              <a:t>محاسبه ماهیانه شاخص سزارین بار اول</a:t>
            </a:r>
          </a:p>
          <a:p>
            <a:r>
              <a:rPr lang="fa-IR" sz="2400" dirty="0" smtClean="0">
                <a:latin typeface="IranNastaliq" pitchFamily="18" charset="0"/>
                <a:cs typeface="B Zar" pitchFamily="2" charset="-78"/>
              </a:rPr>
              <a:t>  بررسی نتایج در کمیته ترویج زایمان طبیعی</a:t>
            </a:r>
          </a:p>
          <a:p>
            <a:r>
              <a:rPr lang="fa-IR" sz="2400" dirty="0" smtClean="0">
                <a:latin typeface="IranNastaliq" pitchFamily="18" charset="0"/>
                <a:cs typeface="B Zar" pitchFamily="2" charset="-78"/>
              </a:rPr>
              <a:t>تایید مراجع ذیربط وزارت بهداشت در خصوص موفقیت و پیشگامی بیمارستان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48680"/>
            <a:ext cx="7772400" cy="5471120"/>
          </a:xfrm>
        </p:spPr>
        <p:txBody>
          <a:bodyPr>
            <a:normAutofit fontScale="92500" lnSpcReduction="10000"/>
          </a:bodyPr>
          <a:lstStyle/>
          <a:p>
            <a:pPr>
              <a:lnSpc>
                <a:spcPct val="150000"/>
              </a:lnSpc>
            </a:pPr>
            <a:endParaRPr lang="fa-IR" sz="2200" dirty="0" smtClean="0">
              <a:latin typeface="IranNastaliq" pitchFamily="18" charset="0"/>
              <a:cs typeface="B Zar" pitchFamily="2" charset="-78"/>
            </a:endParaRPr>
          </a:p>
          <a:p>
            <a:pPr>
              <a:lnSpc>
                <a:spcPct val="150000"/>
              </a:lnSpc>
            </a:pPr>
            <a:r>
              <a:rPr lang="fa-IR" sz="2200" dirty="0" smtClean="0">
                <a:latin typeface="IranNastaliq" pitchFamily="18" charset="0"/>
                <a:cs typeface="B Zar" pitchFamily="2" charset="-78"/>
              </a:rPr>
              <a:t>اهمیت برقراری تماس پوست با پوست :</a:t>
            </a:r>
          </a:p>
          <a:p>
            <a:pPr>
              <a:lnSpc>
                <a:spcPct val="150000"/>
              </a:lnSpc>
            </a:pPr>
            <a:r>
              <a:rPr lang="fa-IR" sz="2200" dirty="0" smtClean="0">
                <a:latin typeface="IranNastaliq" pitchFamily="18" charset="0"/>
                <a:cs typeface="B Zar" pitchFamily="2" charset="-78"/>
              </a:rPr>
              <a:t>تداوم شیردهی، تحکیم روابط عاطفی مادر و نوزاد، پیشگیری از هیپو ترمی، کنترل ضربان قلب و تنفس، کاهش گریه و بیقراری</a:t>
            </a:r>
          </a:p>
          <a:p>
            <a:pPr>
              <a:lnSpc>
                <a:spcPct val="150000"/>
              </a:lnSpc>
            </a:pPr>
            <a:r>
              <a:rPr lang="fa-IR" sz="2200" dirty="0" smtClean="0">
                <a:latin typeface="IranNastaliq" pitchFamily="18" charset="0"/>
                <a:cs typeface="B Zar" pitchFamily="2" charset="-78"/>
              </a:rPr>
              <a:t>برقراری تماس چشم در چشم مادر و نوزاد</a:t>
            </a:r>
          </a:p>
          <a:p>
            <a:pPr>
              <a:lnSpc>
                <a:spcPct val="150000"/>
              </a:lnSpc>
            </a:pPr>
            <a:r>
              <a:rPr lang="fa-IR" sz="2200" dirty="0" smtClean="0">
                <a:latin typeface="IranNastaliq" pitchFamily="18" charset="0"/>
                <a:cs typeface="B Zar" pitchFamily="2" charset="-78"/>
              </a:rPr>
              <a:t>مراقبتهایی مانند تزریق ویتامین </a:t>
            </a:r>
            <a:r>
              <a:rPr lang="en-US" sz="2200" dirty="0" smtClean="0">
                <a:latin typeface="IranNastaliq" pitchFamily="18" charset="0"/>
                <a:cs typeface="B Zar" pitchFamily="2" charset="-78"/>
              </a:rPr>
              <a:t>K ، </a:t>
            </a:r>
            <a:r>
              <a:rPr lang="fa-IR" sz="2200" dirty="0" smtClean="0">
                <a:latin typeface="IranNastaliq" pitchFamily="18" charset="0"/>
                <a:cs typeface="B Zar" pitchFamily="2" charset="-78"/>
              </a:rPr>
              <a:t>واکسن، گرفتن اثر کف پا، مراقبت چشم، توزین و سایر اقدامات غیر فوری </a:t>
            </a:r>
            <a:r>
              <a:rPr lang="fa-IR" sz="2200" b="1" dirty="0" smtClean="0">
                <a:solidFill>
                  <a:schemeClr val="accent2">
                    <a:lumMod val="75000"/>
                  </a:schemeClr>
                </a:solidFill>
                <a:latin typeface="IranNastaliq" pitchFamily="18" charset="0"/>
                <a:cs typeface="B Zar" pitchFamily="2" charset="-78"/>
              </a:rPr>
              <a:t>باید بعد از اتمام اولین تغذیه با شیر مادر یا پس از ساعت اول تولد و بر بالین مادر</a:t>
            </a:r>
            <a:r>
              <a:rPr lang="fa-IR" sz="2200" dirty="0" smtClean="0">
                <a:solidFill>
                  <a:schemeClr val="accent3">
                    <a:lumMod val="75000"/>
                  </a:schemeClr>
                </a:solidFill>
                <a:latin typeface="IranNastaliq" pitchFamily="18" charset="0"/>
                <a:cs typeface="B Zar" pitchFamily="2" charset="-78"/>
              </a:rPr>
              <a:t> </a:t>
            </a:r>
            <a:r>
              <a:rPr lang="fa-IR" sz="2200" dirty="0" smtClean="0">
                <a:latin typeface="IranNastaliq" pitchFamily="18" charset="0"/>
                <a:cs typeface="B Zar" pitchFamily="2" charset="-78"/>
              </a:rPr>
              <a:t>انجام شود</a:t>
            </a:r>
          </a:p>
          <a:p>
            <a:pPr>
              <a:lnSpc>
                <a:spcPct val="150000"/>
              </a:lnSpc>
            </a:pPr>
            <a:r>
              <a:rPr lang="fa-IR" sz="2200" dirty="0" smtClean="0">
                <a:latin typeface="IranNastaliq" pitchFamily="18" charset="0"/>
                <a:cs typeface="B Zar" pitchFamily="2" charset="-78"/>
              </a:rPr>
              <a:t>استحمام نوزاد پس از 6 ساعت اول تولد ترجیحا در 24 ساعت اول انجام شود</a:t>
            </a:r>
          </a:p>
          <a:p>
            <a:r>
              <a:rPr lang="fa-IR" sz="2200" dirty="0" smtClean="0">
                <a:latin typeface="IranNastaliq" pitchFamily="18" charset="0"/>
                <a:cs typeface="B Zar" pitchFamily="2" charset="-78"/>
              </a:rPr>
              <a:t>مکان مناسب برای اقامت 24 ساعته مادر و امکانات مورد نیاز برای انجام این مراقبت  در بخشهای بستری فراهم شود.</a:t>
            </a:r>
          </a:p>
          <a:p>
            <a:pPr>
              <a:lnSpc>
                <a:spcPct val="150000"/>
              </a:lnSpc>
              <a:buNone/>
            </a:pPr>
            <a:r>
              <a:rPr lang="fa-IR" sz="2200" dirty="0" smtClean="0">
                <a:solidFill>
                  <a:schemeClr val="accent1">
                    <a:lumMod val="75000"/>
                  </a:schemeClr>
                </a:solidFill>
                <a:latin typeface="IranNastaliq" pitchFamily="18" charset="0"/>
                <a:cs typeface="B Zar" pitchFamily="2" charset="-78"/>
              </a:rPr>
              <a:t>بررسی آگاهی مادران و  بررسی عملکرد مادران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pPr algn="ctr"/>
            <a:r>
              <a:rPr lang="fa-IR" dirty="0" smtClean="0">
                <a:latin typeface="IranNastaliq" pitchFamily="18" charset="0"/>
                <a:cs typeface="B Zar" pitchFamily="2" charset="-78"/>
              </a:rPr>
              <a:t>بخشنامه حضور مادران در بخشهای بستری نوزادان:</a:t>
            </a:r>
            <a:endParaRPr lang="fa-IR" dirty="0">
              <a:cs typeface="B Zar" pitchFamily="2" charset="-78"/>
            </a:endParaRPr>
          </a:p>
        </p:txBody>
      </p:sp>
      <p:sp>
        <p:nvSpPr>
          <p:cNvPr id="3" name="Content Placeholder 2"/>
          <p:cNvSpPr>
            <a:spLocks noGrp="1"/>
          </p:cNvSpPr>
          <p:nvPr>
            <p:ph idx="1"/>
          </p:nvPr>
        </p:nvSpPr>
        <p:spPr>
          <a:xfrm>
            <a:off x="457200" y="1124744"/>
            <a:ext cx="8229600" cy="5001419"/>
          </a:xfrm>
        </p:spPr>
        <p:txBody>
          <a:bodyPr>
            <a:noAutofit/>
          </a:bodyPr>
          <a:lstStyle/>
          <a:p>
            <a:r>
              <a:rPr lang="fa-IR" sz="2000" dirty="0" smtClean="0">
                <a:latin typeface="IranNastaliq" pitchFamily="18" charset="0"/>
                <a:cs typeface="B Zar" pitchFamily="2" charset="-78"/>
              </a:rPr>
              <a:t>مراقبت خانواده محور</a:t>
            </a:r>
          </a:p>
          <a:p>
            <a:r>
              <a:rPr lang="fa-IR" sz="2000" dirty="0" smtClean="0">
                <a:latin typeface="IranNastaliq" pitchFamily="18" charset="0"/>
                <a:cs typeface="B Zar" pitchFamily="2" charset="-78"/>
              </a:rPr>
              <a:t>حضور مادر حداقل 20 ساعت از شبانه روز</a:t>
            </a:r>
          </a:p>
          <a:p>
            <a:r>
              <a:rPr lang="fa-IR" sz="2000" dirty="0" smtClean="0">
                <a:latin typeface="IranNastaliq" pitchFamily="18" charset="0"/>
                <a:cs typeface="B Zar" pitchFamily="2" charset="-78"/>
              </a:rPr>
              <a:t>در زمان ویزیت پزشک مادر مجبور به خروج از بخش  نگردد</a:t>
            </a:r>
          </a:p>
          <a:p>
            <a:r>
              <a:rPr lang="fa-IR" sz="2000" dirty="0" smtClean="0">
                <a:latin typeface="IranNastaliq" pitchFamily="18" charset="0"/>
                <a:cs typeface="B Zar" pitchFamily="2" charset="-78"/>
              </a:rPr>
              <a:t>حتی در صورت انجام تهویه مکانیکی  نوزادان</a:t>
            </a:r>
          </a:p>
          <a:p>
            <a:r>
              <a:rPr lang="fa-IR" sz="2000" dirty="0" smtClean="0">
                <a:latin typeface="IranNastaliq" pitchFamily="18" charset="0"/>
                <a:cs typeface="B Zar" pitchFamily="2" charset="-78"/>
              </a:rPr>
              <a:t>مادران نوزادان بستری در بخش موظف به شیر دادن نوزاد چه به صورت تغذیه از سینه چه از  طریق </a:t>
            </a:r>
            <a:r>
              <a:rPr lang="en-US" sz="2000" dirty="0" smtClean="0">
                <a:latin typeface="IranNastaliq" pitchFamily="18" charset="0"/>
                <a:cs typeface="B Zar" pitchFamily="2" charset="-78"/>
              </a:rPr>
              <a:t>NG Tube </a:t>
            </a:r>
            <a:r>
              <a:rPr lang="fa-IR" sz="2000" dirty="0" smtClean="0">
                <a:latin typeface="IranNastaliq" pitchFamily="18" charset="0"/>
                <a:cs typeface="B Zar" pitchFamily="2" charset="-78"/>
              </a:rPr>
              <a:t>یا  روش های دیگر شیردهی می باشند و باید مسوولیت انجام و مشارکت در اجرا ی فرایندهای  ها مختلف مراقبتی  نوزاد خویش را به عهده بگیرند.</a:t>
            </a:r>
          </a:p>
          <a:p>
            <a:pPr>
              <a:buNone/>
            </a:pPr>
            <a:endParaRPr lang="fa-IR" sz="2000" dirty="0" smtClean="0">
              <a:latin typeface="IranNastaliq" pitchFamily="18" charset="0"/>
              <a:cs typeface="B Zar" pitchFamily="2" charset="-78"/>
            </a:endParaRPr>
          </a:p>
          <a:p>
            <a:r>
              <a:rPr lang="fa-IR" sz="2000" dirty="0" smtClean="0">
                <a:latin typeface="IranNastaliq" pitchFamily="18" charset="0"/>
                <a:cs typeface="B Zar" pitchFamily="2" charset="-78"/>
              </a:rPr>
              <a:t>مادران نوزادان بستری می توانند برخی وسایل مورد نیاز نوزاد خود را به صورت اختصاصی از منزل به  همراه بیاورند و برای  نوزادان خود استفاده نمایند، مانند پوشش مناسب برای انکوباتورو آشیانه (</a:t>
            </a:r>
            <a:r>
              <a:rPr lang="en-US" sz="2000" dirty="0" smtClean="0">
                <a:latin typeface="IranNastaliq" pitchFamily="18" charset="0"/>
                <a:cs typeface="B Zar" pitchFamily="2" charset="-78"/>
              </a:rPr>
              <a:t>NEST</a:t>
            </a:r>
            <a:r>
              <a:rPr lang="fa-IR" sz="2000" dirty="0" smtClean="0">
                <a:latin typeface="IranNastaliq" pitchFamily="18" charset="0"/>
                <a:cs typeface="B Zar" pitchFamily="2" charset="-78"/>
              </a:rPr>
              <a:t>)</a:t>
            </a:r>
          </a:p>
          <a:p>
            <a:r>
              <a:rPr lang="fa-IR" sz="2000" dirty="0" smtClean="0">
                <a:latin typeface="IranNastaliq" pitchFamily="18" charset="0"/>
                <a:cs typeface="B Zar" pitchFamily="2" charset="-78"/>
              </a:rPr>
              <a:t>در نظر گرفتن فضا و تسهیلات و امکانات مورد نیازبرای اقامت مادران</a:t>
            </a:r>
          </a:p>
          <a:p>
            <a:r>
              <a:rPr lang="fa-IR" sz="2000" dirty="0" smtClean="0">
                <a:latin typeface="IranNastaliq" pitchFamily="18" charset="0"/>
                <a:cs typeface="B Zar" pitchFamily="2" charset="-78"/>
              </a:rPr>
              <a:t>نظارت بر حسن انجام موارد مذکور در مراکز آموزشی و درمانی اعم از دولتی و غیر دولتی  بر عهده رئیس محترم بخش های بستری نوزادان و سر پرستار بخش است. </a:t>
            </a:r>
          </a:p>
          <a:p>
            <a:endParaRPr lang="fa-IR" sz="2000" dirty="0">
              <a:cs typeface="B Zar" pitchFamily="2" charset="-78"/>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latin typeface="IranNastaliq" pitchFamily="18" charset="0"/>
                <a:cs typeface="B Zar" pitchFamily="2" charset="-78"/>
              </a:rPr>
              <a:t>تسهیلات و امکانات</a:t>
            </a:r>
            <a:endParaRPr lang="fa-IR" dirty="0">
              <a:latin typeface="IranNastaliq" pitchFamily="18" charset="0"/>
              <a:cs typeface="B Zar" pitchFamily="2" charset="-78"/>
            </a:endParaRPr>
          </a:p>
        </p:txBody>
      </p:sp>
      <p:sp>
        <p:nvSpPr>
          <p:cNvPr id="3" name="Content Placeholder 2"/>
          <p:cNvSpPr>
            <a:spLocks noGrp="1"/>
          </p:cNvSpPr>
          <p:nvPr>
            <p:ph idx="1"/>
          </p:nvPr>
        </p:nvSpPr>
        <p:spPr/>
        <p:txBody>
          <a:bodyPr>
            <a:normAutofit/>
          </a:bodyPr>
          <a:lstStyle/>
          <a:p>
            <a:r>
              <a:rPr lang="fa-IR" dirty="0" smtClean="0">
                <a:latin typeface="IranNastaliq" pitchFamily="18" charset="0"/>
                <a:cs typeface="B Zar" pitchFamily="2" charset="-78"/>
              </a:rPr>
              <a:t>اتاق شیردهی و امکانات شیردهی </a:t>
            </a:r>
          </a:p>
          <a:p>
            <a:r>
              <a:rPr lang="fa-IR" dirty="0" smtClean="0">
                <a:latin typeface="IranNastaliq" pitchFamily="18" charset="0"/>
                <a:cs typeface="B Zar" pitchFamily="2" charset="-78"/>
              </a:rPr>
              <a:t>شیردوش برقی</a:t>
            </a:r>
          </a:p>
          <a:p>
            <a:r>
              <a:rPr lang="fa-IR" dirty="0" smtClean="0">
                <a:latin typeface="IranNastaliq" pitchFamily="18" charset="0"/>
                <a:cs typeface="B Zar" pitchFamily="2" charset="-78"/>
              </a:rPr>
              <a:t>ظروف نگهداری و خورانش شیر در اندازه های مختلف</a:t>
            </a:r>
          </a:p>
          <a:p>
            <a:r>
              <a:rPr lang="fa-IR" dirty="0" smtClean="0">
                <a:latin typeface="IranNastaliq" pitchFamily="18" charset="0"/>
                <a:cs typeface="B Zar" pitchFamily="2" charset="-78"/>
              </a:rPr>
              <a:t>یخچال</a:t>
            </a:r>
          </a:p>
          <a:p>
            <a:pPr>
              <a:buNone/>
            </a:pPr>
            <a:endParaRPr lang="fa-IR" dirty="0" smtClean="0">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8229600" cy="5577483"/>
          </a:xfrm>
        </p:spPr>
        <p:txBody>
          <a:bodyPr>
            <a:normAutofit fontScale="92500" lnSpcReduction="10000"/>
          </a:bodyPr>
          <a:lstStyle/>
          <a:p>
            <a:r>
              <a:rPr lang="fa-IR" dirty="0" smtClean="0">
                <a:latin typeface="IranNastaliq" pitchFamily="18" charset="0"/>
                <a:cs typeface="B Zar" pitchFamily="2" charset="-78"/>
              </a:rPr>
              <a:t>امکانات استراحت مادر :</a:t>
            </a:r>
          </a:p>
          <a:p>
            <a:r>
              <a:rPr lang="fa-IR" dirty="0" smtClean="0">
                <a:latin typeface="IranNastaliq" pitchFamily="18" charset="0"/>
                <a:cs typeface="B Zar" pitchFamily="2" charset="-78"/>
              </a:rPr>
              <a:t> تخت</a:t>
            </a:r>
          </a:p>
          <a:p>
            <a:r>
              <a:rPr lang="fa-IR" dirty="0" smtClean="0">
                <a:latin typeface="IranNastaliq" pitchFamily="18" charset="0"/>
                <a:cs typeface="B Zar" pitchFamily="2" charset="-78"/>
              </a:rPr>
              <a:t>یخچال</a:t>
            </a:r>
          </a:p>
          <a:p>
            <a:r>
              <a:rPr lang="fa-IR" dirty="0" smtClean="0">
                <a:latin typeface="IranNastaliq" pitchFamily="18" charset="0"/>
                <a:cs typeface="B Zar" pitchFamily="2" charset="-78"/>
              </a:rPr>
              <a:t>دسترسی به حمام و سرویس بهداشتی</a:t>
            </a:r>
          </a:p>
          <a:p>
            <a:r>
              <a:rPr lang="fa-IR" dirty="0" smtClean="0">
                <a:latin typeface="IranNastaliq" pitchFamily="18" charset="0"/>
                <a:cs typeface="B Zar" pitchFamily="2" charset="-78"/>
              </a:rPr>
              <a:t>دسترسی به غذا و مایعات</a:t>
            </a:r>
          </a:p>
          <a:p>
            <a:r>
              <a:rPr lang="fa-IR" dirty="0" smtClean="0">
                <a:latin typeface="IranNastaliq" pitchFamily="18" charset="0"/>
                <a:cs typeface="B Zar" pitchFamily="2" charset="-78"/>
              </a:rPr>
              <a:t> دسترسی به مراقبت درمانی در صورت نیاز</a:t>
            </a:r>
          </a:p>
          <a:p>
            <a:r>
              <a:rPr lang="fa-IR" dirty="0" smtClean="0">
                <a:latin typeface="IranNastaliq" pitchFamily="18" charset="0"/>
                <a:cs typeface="B Zar" pitchFamily="2" charset="-78"/>
              </a:rPr>
              <a:t>دسترسی به صندلی راحتی زیر پایی</a:t>
            </a:r>
          </a:p>
          <a:p>
            <a:r>
              <a:rPr lang="fa-IR" dirty="0" smtClean="0">
                <a:latin typeface="IranNastaliq" pitchFamily="18" charset="0"/>
                <a:cs typeface="B Zar" pitchFamily="2" charset="-78"/>
              </a:rPr>
              <a:t>دسترسی به تلفن </a:t>
            </a:r>
          </a:p>
          <a:p>
            <a:r>
              <a:rPr lang="fa-IR" dirty="0" smtClean="0">
                <a:latin typeface="IranNastaliq" pitchFamily="18" charset="0"/>
                <a:cs typeface="B Zar" pitchFamily="2" charset="-78"/>
              </a:rPr>
              <a:t>امکان ملاقات پدر </a:t>
            </a:r>
          </a:p>
          <a:p>
            <a:r>
              <a:rPr lang="fa-IR" dirty="0" smtClean="0">
                <a:latin typeface="IranNastaliq" pitchFamily="18" charset="0"/>
                <a:cs typeface="B Zar" pitchFamily="2" charset="-78"/>
              </a:rPr>
              <a:t>کلاس های آموزش شیردهی به گونه ای طراحی شود که امکان حضور پدر در جلسه آموزش شیردهی میسر باشد</a:t>
            </a:r>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latin typeface="IranNastaliq" pitchFamily="18" charset="0"/>
                <a:cs typeface="B Zar" pitchFamily="2" charset="-78"/>
              </a:rPr>
              <a:t>آموزش</a:t>
            </a:r>
            <a:r>
              <a:rPr lang="fa-IR" sz="900" b="1" dirty="0" smtClean="0">
                <a:latin typeface="IranNastaliq" pitchFamily="18" charset="0"/>
                <a:cs typeface="B Zar" pitchFamily="2" charset="-78"/>
              </a:rPr>
              <a:t> </a:t>
            </a:r>
            <a:r>
              <a:rPr lang="fa-IR" sz="1200" b="1" dirty="0" smtClean="0">
                <a:latin typeface="IranNastaliq" pitchFamily="18" charset="0"/>
                <a:cs typeface="B Zar" pitchFamily="2" charset="-78"/>
              </a:rPr>
              <a:t> 1</a:t>
            </a:r>
            <a:endParaRPr lang="fa-IR" sz="1200" dirty="0">
              <a:latin typeface="IranNastaliq" pitchFamily="18" charset="0"/>
              <a:cs typeface="B Zar" pitchFamily="2" charset="-78"/>
            </a:endParaRPr>
          </a:p>
        </p:txBody>
      </p:sp>
      <p:sp>
        <p:nvSpPr>
          <p:cNvPr id="3" name="Content Placeholder 2"/>
          <p:cNvSpPr>
            <a:spLocks noGrp="1"/>
          </p:cNvSpPr>
          <p:nvPr>
            <p:ph idx="1"/>
          </p:nvPr>
        </p:nvSpPr>
        <p:spPr/>
        <p:txBody>
          <a:bodyPr>
            <a:normAutofit fontScale="77500" lnSpcReduction="20000"/>
          </a:bodyPr>
          <a:lstStyle/>
          <a:p>
            <a:pPr algn="just"/>
            <a:r>
              <a:rPr lang="fa-IR" dirty="0" smtClean="0">
                <a:latin typeface="IranNastaliq" pitchFamily="18" charset="0"/>
                <a:cs typeface="B Zar" pitchFamily="2" charset="-78"/>
              </a:rPr>
              <a:t>آموزش لازم در زمینه </a:t>
            </a:r>
            <a:r>
              <a:rPr lang="fa-IR" dirty="0" smtClean="0">
                <a:solidFill>
                  <a:schemeClr val="accent2">
                    <a:lumMod val="75000"/>
                  </a:schemeClr>
                </a:solidFill>
                <a:latin typeface="IranNastaliq" pitchFamily="18" charset="0"/>
                <a:cs typeface="B Zar" pitchFamily="2" charset="-78"/>
              </a:rPr>
              <a:t>فرآیند زایمان طبیعی </a:t>
            </a:r>
            <a:r>
              <a:rPr lang="fa-IR" dirty="0" smtClean="0">
                <a:latin typeface="IranNastaliq" pitchFamily="18" charset="0"/>
                <a:cs typeface="B Zar" pitchFamily="2" charset="-78"/>
              </a:rPr>
              <a:t>به مادران ارائه میشود و مادران در خصوص </a:t>
            </a:r>
            <a:r>
              <a:rPr lang="fa-IR" dirty="0" smtClean="0">
                <a:solidFill>
                  <a:schemeClr val="accent2">
                    <a:lumMod val="75000"/>
                  </a:schemeClr>
                </a:solidFill>
                <a:latin typeface="IranNastaliq" pitchFamily="18" charset="0"/>
                <a:cs typeface="B Zar" pitchFamily="2" charset="-78"/>
              </a:rPr>
              <a:t>نقش مشارکتی </a:t>
            </a:r>
            <a:r>
              <a:rPr lang="fa-IR" dirty="0" smtClean="0">
                <a:latin typeface="IranNastaliq" pitchFamily="18" charset="0"/>
                <a:cs typeface="B Zar" pitchFamily="2" charset="-78"/>
              </a:rPr>
              <a:t>خود آگاهی دارند.</a:t>
            </a:r>
          </a:p>
          <a:p>
            <a:pPr algn="just"/>
            <a:r>
              <a:rPr lang="fa-IR" dirty="0" smtClean="0">
                <a:latin typeface="IranNastaliq" pitchFamily="18" charset="0"/>
                <a:cs typeface="B Zar" pitchFamily="2" charset="-78"/>
              </a:rPr>
              <a:t>ارائه توضیحات و آموزش شفاهی به زبان ساده و قابل فهم در زمینه :</a:t>
            </a:r>
          </a:p>
          <a:p>
            <a:pPr algn="just"/>
            <a:r>
              <a:rPr lang="fa-IR" dirty="0" smtClean="0">
                <a:latin typeface="IranNastaliq" pitchFamily="18" charset="0"/>
                <a:cs typeface="B Zar" pitchFamily="2" charset="-78"/>
              </a:rPr>
              <a:t>نحوه زایمان، روشهای کاهش درد/ بیدردی زایمان، روند پیشرفت زایمان و مراقبتهای نوزاد</a:t>
            </a:r>
          </a:p>
          <a:p>
            <a:pPr algn="just"/>
            <a:r>
              <a:rPr lang="fa-IR" dirty="0" smtClean="0">
                <a:latin typeface="IranNastaliq" pitchFamily="18" charset="0"/>
                <a:cs typeface="B Zar" pitchFamily="2" charset="-78"/>
              </a:rPr>
              <a:t>اهمیت و چگونگی برقراری تماس پوست با پوست مادر با نوزاد بلافاصله پس از تولد</a:t>
            </a:r>
          </a:p>
          <a:p>
            <a:pPr algn="just"/>
            <a:r>
              <a:rPr lang="fa-IR" dirty="0" smtClean="0">
                <a:latin typeface="IranNastaliq" pitchFamily="18" charset="0"/>
                <a:cs typeface="B Zar" pitchFamily="2" charset="-78"/>
              </a:rPr>
              <a:t>آگاهی مادر</a:t>
            </a:r>
          </a:p>
          <a:p>
            <a:pPr algn="just"/>
            <a:r>
              <a:rPr lang="fa-IR" dirty="0" smtClean="0">
                <a:latin typeface="IranNastaliq" pitchFamily="18" charset="0"/>
                <a:cs typeface="B Zar" pitchFamily="2" charset="-78"/>
              </a:rPr>
              <a:t>بهبود مشارکت مادران</a:t>
            </a:r>
          </a:p>
          <a:p>
            <a:pPr algn="just"/>
            <a:r>
              <a:rPr lang="fa-IR" dirty="0" smtClean="0">
                <a:latin typeface="IranNastaliq" pitchFamily="18" charset="0"/>
                <a:cs typeface="B Zar" pitchFamily="2" charset="-78"/>
              </a:rPr>
              <a:t>ساعت اول تولد، تداوم شیردهی، مزایای شیر مادر، مشکلات شیردهی، منافع تغذیه با شیر مادر</a:t>
            </a:r>
          </a:p>
          <a:p>
            <a:pPr algn="just"/>
            <a:r>
              <a:rPr lang="fa-IR" dirty="0" smtClean="0">
                <a:latin typeface="IranNastaliq" pitchFamily="18" charset="0"/>
                <a:cs typeface="B Zar" pitchFamily="2" charset="-78"/>
              </a:rPr>
              <a:t>اثربخشی آموزشهای ارائه شده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48680"/>
            <a:ext cx="7467600" cy="5925272"/>
          </a:xfrm>
        </p:spPr>
        <p:txBody>
          <a:bodyPr>
            <a:noAutofit/>
          </a:bodyPr>
          <a:lstStyle/>
          <a:p>
            <a:pPr algn="just"/>
            <a:r>
              <a:rPr lang="fa-IR" sz="2000" dirty="0" smtClean="0">
                <a:latin typeface="IranNastaliq" pitchFamily="18" charset="0"/>
                <a:cs typeface="B Zar" pitchFamily="2" charset="-78"/>
              </a:rPr>
              <a:t>ده توصیه مهم:</a:t>
            </a:r>
          </a:p>
          <a:p>
            <a:pPr algn="just">
              <a:buNone/>
            </a:pPr>
            <a:r>
              <a:rPr lang="fa-IR" sz="2000" dirty="0" smtClean="0">
                <a:latin typeface="IranNastaliq" pitchFamily="18" charset="0"/>
                <a:cs typeface="B Zar" pitchFamily="2" charset="-78"/>
              </a:rPr>
              <a:t>1- آموزش در موقعیت مناسب ، اختصاص زمان کافی و بدون تعجیل.</a:t>
            </a:r>
          </a:p>
          <a:p>
            <a:pPr algn="just">
              <a:buNone/>
            </a:pPr>
            <a:r>
              <a:rPr lang="fa-IR" sz="2000" dirty="0" smtClean="0">
                <a:latin typeface="IranNastaliq" pitchFamily="18" charset="0"/>
                <a:cs typeface="B Zar" pitchFamily="2" charset="-78"/>
              </a:rPr>
              <a:t>2- کنترل موانع ارتباطی محیطی یا شخصی مادر قبل از آموزش</a:t>
            </a:r>
          </a:p>
          <a:p>
            <a:pPr algn="just">
              <a:buNone/>
            </a:pPr>
            <a:r>
              <a:rPr lang="fa-IR" sz="2000" dirty="0" smtClean="0">
                <a:latin typeface="IranNastaliq" pitchFamily="18" charset="0"/>
                <a:cs typeface="B Zar" pitchFamily="2" charset="-78"/>
              </a:rPr>
              <a:t>3- شیوه ها و تدابیر آموزشی متناسب با هر مخاطب/ مادر / همراه</a:t>
            </a:r>
          </a:p>
          <a:p>
            <a:pPr algn="just">
              <a:buNone/>
            </a:pPr>
            <a:r>
              <a:rPr lang="fa-IR" sz="2000" dirty="0" smtClean="0">
                <a:latin typeface="IranNastaliq" pitchFamily="18" charset="0"/>
                <a:cs typeface="B Zar" pitchFamily="2" charset="-78"/>
              </a:rPr>
              <a:t>4- استفاده از جملات گویا، شفاف، قابل فهم و متناسب و </a:t>
            </a:r>
            <a:r>
              <a:rPr lang="fa-IR" sz="2000" dirty="0" smtClean="0">
                <a:solidFill>
                  <a:schemeClr val="accent3">
                    <a:lumMod val="50000"/>
                  </a:schemeClr>
                </a:solidFill>
                <a:latin typeface="IranNastaliq" pitchFamily="18" charset="0"/>
                <a:cs typeface="B Zar" pitchFamily="2" charset="-78"/>
              </a:rPr>
              <a:t>درخور هر مخاطب</a:t>
            </a:r>
          </a:p>
          <a:p>
            <a:pPr algn="just">
              <a:buNone/>
            </a:pPr>
            <a:r>
              <a:rPr lang="fa-IR" sz="2000" dirty="0" smtClean="0">
                <a:latin typeface="IranNastaliq" pitchFamily="18" charset="0"/>
                <a:cs typeface="B Zar" pitchFamily="2" charset="-78"/>
              </a:rPr>
              <a:t>5- عدم استفاده از واژه های تخصصی.</a:t>
            </a:r>
          </a:p>
          <a:p>
            <a:pPr algn="just">
              <a:buNone/>
            </a:pPr>
            <a:r>
              <a:rPr lang="fa-IR" sz="2000" dirty="0" smtClean="0">
                <a:latin typeface="IranNastaliq" pitchFamily="18" charset="0"/>
                <a:cs typeface="B Zar" pitchFamily="2" charset="-78"/>
              </a:rPr>
              <a:t>6- استفاده از شیوایی بیان و شیرینی کلام ،  گاهی نیز با چاشنی </a:t>
            </a:r>
            <a:r>
              <a:rPr lang="fa-IR" sz="2000" dirty="0" smtClean="0">
                <a:solidFill>
                  <a:schemeClr val="accent3">
                    <a:lumMod val="50000"/>
                  </a:schemeClr>
                </a:solidFill>
                <a:latin typeface="IranNastaliq" pitchFamily="18" charset="0"/>
                <a:cs typeface="B Zar" pitchFamily="2" charset="-78"/>
              </a:rPr>
              <a:t>طنز ،  محترمانه </a:t>
            </a:r>
            <a:r>
              <a:rPr lang="fa-IR" sz="2000" dirty="0" smtClean="0">
                <a:latin typeface="IranNastaliq" pitchFamily="18" charset="0"/>
                <a:cs typeface="B Zar" pitchFamily="2" charset="-78"/>
              </a:rPr>
              <a:t>میتواند در تقویت ارتباط با مادر کمك کند.</a:t>
            </a:r>
          </a:p>
          <a:p>
            <a:pPr algn="just">
              <a:buNone/>
            </a:pPr>
            <a:r>
              <a:rPr lang="fa-IR" sz="2000" dirty="0" smtClean="0">
                <a:latin typeface="IranNastaliq" pitchFamily="18" charset="0"/>
                <a:cs typeface="B Zar" pitchFamily="2" charset="-78"/>
              </a:rPr>
              <a:t>7- ضمن پایبندی به محتوای علمیِ آموزش عدم استفاده  از جملات کلیشه ای/ تکراری و از پیش تعیین شده  و بیان طوطی وار</a:t>
            </a:r>
          </a:p>
          <a:p>
            <a:pPr algn="just">
              <a:buNone/>
            </a:pPr>
            <a:r>
              <a:rPr lang="fa-IR" sz="2000" dirty="0" smtClean="0">
                <a:latin typeface="IranNastaliq" pitchFamily="18" charset="0"/>
                <a:cs typeface="B Zar" pitchFamily="2" charset="-78"/>
              </a:rPr>
              <a:t>8-  استفاده از مهارتهای برقراری ارتباط موثر مانند ایجاد همدلی، مثبت گرایی، مثبت اندیشی، امید بخشی و حمایت از مادر</a:t>
            </a:r>
          </a:p>
          <a:p>
            <a:pPr algn="just">
              <a:buNone/>
            </a:pPr>
            <a:r>
              <a:rPr lang="fa-IR" sz="2000" dirty="0" smtClean="0">
                <a:latin typeface="IranNastaliq" pitchFamily="18" charset="0"/>
                <a:cs typeface="B Zar" pitchFamily="2" charset="-78"/>
              </a:rPr>
              <a:t>9-  ارتباط انسانی</a:t>
            </a:r>
          </a:p>
          <a:p>
            <a:pPr algn="just">
              <a:buNone/>
            </a:pPr>
            <a:r>
              <a:rPr lang="fa-IR" sz="2000" dirty="0" smtClean="0">
                <a:latin typeface="IranNastaliq" pitchFamily="18" charset="0"/>
                <a:cs typeface="B Zar" pitchFamily="2" charset="-78"/>
              </a:rPr>
              <a:t>10- اطمینان از فراگیری </a:t>
            </a:r>
            <a:r>
              <a:rPr lang="fa-IR" sz="2000" dirty="0" smtClean="0">
                <a:solidFill>
                  <a:schemeClr val="accent3">
                    <a:lumMod val="50000"/>
                  </a:schemeClr>
                </a:solidFill>
                <a:latin typeface="IranNastaliq" pitchFamily="18" charset="0"/>
                <a:cs typeface="B Zar" pitchFamily="2" charset="-78"/>
              </a:rPr>
              <a:t>قبل از ترک بالین</a:t>
            </a:r>
          </a:p>
          <a:p>
            <a:pPr algn="just">
              <a:buNone/>
            </a:pPr>
            <a:r>
              <a:rPr lang="fa-IR" sz="2000" dirty="0" smtClean="0">
                <a:latin typeface="IranNastaliq" pitchFamily="18" charset="0"/>
                <a:cs typeface="B Zar" pitchFamily="2" charset="-78"/>
              </a:rPr>
              <a:t>پاسخ به </a:t>
            </a:r>
            <a:r>
              <a:rPr lang="fa-IR" sz="2000" dirty="0" smtClean="0">
                <a:solidFill>
                  <a:schemeClr val="accent3">
                    <a:lumMod val="50000"/>
                  </a:schemeClr>
                </a:solidFill>
                <a:latin typeface="IranNastaliq" pitchFamily="18" charset="0"/>
                <a:cs typeface="B Zar" pitchFamily="2" charset="-78"/>
              </a:rPr>
              <a:t>تمامی سوالات </a:t>
            </a:r>
            <a:r>
              <a:rPr lang="fa-IR" sz="2000" dirty="0" smtClean="0">
                <a:latin typeface="IranNastaliq" pitchFamily="18" charset="0"/>
                <a:cs typeface="B Zar" pitchFamily="2" charset="-78"/>
              </a:rPr>
              <a:t>مادر/ همراه در زمینه مراقبتهای مادر و نوزاد پس از زایمان و </a:t>
            </a:r>
            <a:r>
              <a:rPr lang="fa-IR" sz="2000" dirty="0" smtClean="0">
                <a:solidFill>
                  <a:schemeClr val="accent3">
                    <a:lumMod val="50000"/>
                  </a:schemeClr>
                </a:solidFill>
                <a:latin typeface="IranNastaliq" pitchFamily="18" charset="0"/>
                <a:cs typeface="B Zar" pitchFamily="2" charset="-78"/>
              </a:rPr>
              <a:t>تحویل یك نسخه خوانا از آموزشهای ارائه شده به مادر/همراه وی</a:t>
            </a:r>
          </a:p>
          <a:p>
            <a:pPr algn="just">
              <a:buNone/>
            </a:pPr>
            <a:endParaRPr lang="fa-IR" sz="2000" dirty="0">
              <a:solidFill>
                <a:schemeClr val="accent3">
                  <a:lumMod val="50000"/>
                </a:schemeClr>
              </a:solidFill>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38138"/>
          </a:xfrm>
        </p:spPr>
        <p:txBody>
          <a:bodyPr>
            <a:normAutofit/>
          </a:bodyPr>
          <a:lstStyle/>
          <a:p>
            <a:pPr algn="ctr"/>
            <a:r>
              <a:rPr lang="fa-IR" dirty="0" smtClean="0">
                <a:latin typeface="IranNastaliq" pitchFamily="18" charset="0"/>
                <a:cs typeface="B Zar" pitchFamily="2" charset="-78"/>
              </a:rPr>
              <a:t>خودمراقبتی پس از ترخیص </a:t>
            </a:r>
            <a:r>
              <a:rPr lang="fa-IR" sz="2400" dirty="0" smtClean="0">
                <a:latin typeface="IranNastaliq" pitchFamily="18" charset="0"/>
                <a:cs typeface="B Zar" pitchFamily="2" charset="-78"/>
              </a:rPr>
              <a:t>سطح3</a:t>
            </a:r>
            <a:r>
              <a:rPr lang="fa-IR" sz="1600" dirty="0" smtClean="0">
                <a:latin typeface="IranNastaliq" pitchFamily="18" charset="0"/>
                <a:cs typeface="B Zar" pitchFamily="2" charset="-78"/>
              </a:rPr>
              <a:t/>
            </a:r>
            <a:br>
              <a:rPr lang="fa-IR" sz="1600" dirty="0" smtClean="0">
                <a:latin typeface="IranNastaliq" pitchFamily="18" charset="0"/>
                <a:cs typeface="B Zar" pitchFamily="2" charset="-78"/>
              </a:rPr>
            </a:br>
            <a:endParaRPr lang="fa-IR" sz="1600" b="1" dirty="0">
              <a:solidFill>
                <a:schemeClr val="accent2">
                  <a:lumMod val="75000"/>
                </a:schemeClr>
              </a:solidFill>
              <a:latin typeface="IranNastaliq" pitchFamily="18" charset="0"/>
              <a:cs typeface="B Zar" pitchFamily="2" charset="-78"/>
            </a:endParaRPr>
          </a:p>
        </p:txBody>
      </p:sp>
      <p:sp>
        <p:nvSpPr>
          <p:cNvPr id="3" name="Content Placeholder 2"/>
          <p:cNvSpPr>
            <a:spLocks noGrp="1"/>
          </p:cNvSpPr>
          <p:nvPr>
            <p:ph idx="1"/>
          </p:nvPr>
        </p:nvSpPr>
        <p:spPr>
          <a:xfrm>
            <a:off x="395536" y="1447800"/>
            <a:ext cx="8496944" cy="5149552"/>
          </a:xfrm>
        </p:spPr>
        <p:txBody>
          <a:bodyPr>
            <a:normAutofit/>
          </a:bodyPr>
          <a:lstStyle/>
          <a:p>
            <a:pPr algn="just">
              <a:lnSpc>
                <a:spcPct val="150000"/>
              </a:lnSpc>
            </a:pPr>
            <a:r>
              <a:rPr lang="fa-IR" b="1" dirty="0" smtClean="0">
                <a:latin typeface="IranNastaliq" pitchFamily="18" charset="0"/>
                <a:cs typeface="B Zar" pitchFamily="2" charset="-78"/>
              </a:rPr>
              <a:t>تعیین فرد ذ یصلاح ماما </a:t>
            </a:r>
            <a:r>
              <a:rPr lang="fa-IR" dirty="0" smtClean="0">
                <a:latin typeface="IranNastaliq" pitchFamily="18" charset="0"/>
                <a:cs typeface="B Zar" pitchFamily="2" charset="-78"/>
              </a:rPr>
              <a:t>جهت پیگیری وضعیت مادر و نوزاد پس از ترخیص</a:t>
            </a:r>
          </a:p>
          <a:p>
            <a:pPr algn="just">
              <a:lnSpc>
                <a:spcPct val="150000"/>
              </a:lnSpc>
            </a:pPr>
            <a:r>
              <a:rPr lang="fa-IR" dirty="0" smtClean="0">
                <a:latin typeface="IranNastaliq" pitchFamily="18" charset="0"/>
                <a:cs typeface="B Zar" pitchFamily="2" charset="-78"/>
              </a:rPr>
              <a:t>اولين مراقبت پس از زايمان ، قبل از ترخيص است</a:t>
            </a:r>
          </a:p>
          <a:p>
            <a:pPr algn="just">
              <a:lnSpc>
                <a:spcPct val="150000"/>
              </a:lnSpc>
            </a:pPr>
            <a:r>
              <a:rPr lang="fa-IR" dirty="0" smtClean="0">
                <a:latin typeface="IranNastaliq" pitchFamily="18" charset="0"/>
                <a:cs typeface="B Zar" pitchFamily="2" charset="-78"/>
              </a:rPr>
              <a:t>دومين مراقبت بين روزهای 10-15 پس از زايمان </a:t>
            </a:r>
            <a:r>
              <a:rPr lang="fa-IR" sz="1800" b="1" dirty="0" smtClean="0">
                <a:solidFill>
                  <a:schemeClr val="accent2">
                    <a:lumMod val="75000"/>
                  </a:schemeClr>
                </a:solidFill>
                <a:latin typeface="IranNastaliq" pitchFamily="18" charset="0"/>
                <a:cs typeface="B Zar" pitchFamily="2" charset="-78"/>
              </a:rPr>
              <a:t>(در صورتي كه مادر زايمان طبيعي را به خوبي پشت سر گذاشته باشد و در زمان ترخيص آموزش هاي كافي ديده باشد)</a:t>
            </a:r>
          </a:p>
          <a:p>
            <a:pPr>
              <a:lnSpc>
                <a:spcPct val="150000"/>
              </a:lnSpc>
            </a:pPr>
            <a:r>
              <a:rPr lang="fa-IR" dirty="0" smtClean="0">
                <a:latin typeface="IranNastaliq" pitchFamily="18" charset="0"/>
                <a:cs typeface="B Zar" pitchFamily="2" charset="-78"/>
              </a:rPr>
              <a:t>مراقبت بعدي بين روزهاي 30-42 خواهد بود.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04664"/>
            <a:ext cx="7772400" cy="5615136"/>
          </a:xfrm>
        </p:spPr>
        <p:txBody>
          <a:bodyPr>
            <a:normAutofit fontScale="85000" lnSpcReduction="10000"/>
          </a:bodyPr>
          <a:lstStyle/>
          <a:p>
            <a:pPr>
              <a:lnSpc>
                <a:spcPct val="150000"/>
              </a:lnSpc>
              <a:buNone/>
            </a:pPr>
            <a:r>
              <a:rPr lang="fa-IR" sz="3300" b="1" dirty="0" smtClean="0">
                <a:latin typeface="IranNastaliq" pitchFamily="18" charset="0"/>
                <a:cs typeface="B Zar" pitchFamily="2" charset="-78"/>
              </a:rPr>
              <a:t>برنامه خودمراقبتی پس از زایمان مادر حداقل شاملِ :</a:t>
            </a:r>
          </a:p>
          <a:p>
            <a:pPr>
              <a:lnSpc>
                <a:spcPct val="150000"/>
              </a:lnSpc>
            </a:pPr>
            <a:r>
              <a:rPr lang="fa-IR" sz="2600" dirty="0" smtClean="0">
                <a:latin typeface="IranNastaliq" pitchFamily="18" charset="0"/>
                <a:cs typeface="B Zar" pitchFamily="2" charset="-78"/>
              </a:rPr>
              <a:t>خونریزی پس از زایمان</a:t>
            </a:r>
          </a:p>
          <a:p>
            <a:pPr>
              <a:lnSpc>
                <a:spcPct val="150000"/>
              </a:lnSpc>
            </a:pPr>
            <a:r>
              <a:rPr lang="fa-IR" sz="2600" dirty="0" smtClean="0">
                <a:latin typeface="IranNastaliq" pitchFamily="18" charset="0"/>
                <a:cs typeface="B Zar" pitchFamily="2" charset="-78"/>
              </a:rPr>
              <a:t>تب</a:t>
            </a:r>
          </a:p>
          <a:p>
            <a:pPr>
              <a:lnSpc>
                <a:spcPct val="150000"/>
              </a:lnSpc>
            </a:pPr>
            <a:r>
              <a:rPr lang="fa-IR" sz="2600" dirty="0" smtClean="0">
                <a:latin typeface="IranNastaliq" pitchFamily="18" charset="0"/>
                <a:cs typeface="B Zar" pitchFamily="2" charset="-78"/>
              </a:rPr>
              <a:t>مراقبت از بخیه ها</a:t>
            </a:r>
          </a:p>
          <a:p>
            <a:pPr>
              <a:lnSpc>
                <a:spcPct val="150000"/>
              </a:lnSpc>
            </a:pPr>
            <a:r>
              <a:rPr lang="fa-IR" sz="2600" dirty="0" smtClean="0">
                <a:latin typeface="IranNastaliq" pitchFamily="18" charset="0"/>
                <a:cs typeface="B Zar" pitchFamily="2" charset="-78"/>
              </a:rPr>
              <a:t> درد پس از زایمان</a:t>
            </a:r>
          </a:p>
          <a:p>
            <a:pPr>
              <a:lnSpc>
                <a:spcPct val="150000"/>
              </a:lnSpc>
            </a:pPr>
            <a:r>
              <a:rPr lang="fa-IR" sz="2600" dirty="0" smtClean="0">
                <a:latin typeface="IranNastaliq" pitchFamily="18" charset="0"/>
                <a:cs typeface="B Zar" pitchFamily="2" charset="-78"/>
              </a:rPr>
              <a:t>درد پستان </a:t>
            </a:r>
          </a:p>
          <a:p>
            <a:pPr>
              <a:lnSpc>
                <a:spcPct val="150000"/>
              </a:lnSpc>
            </a:pPr>
            <a:r>
              <a:rPr lang="fa-IR" sz="2600" dirty="0" smtClean="0">
                <a:latin typeface="IranNastaliq" pitchFamily="18" charset="0"/>
                <a:cs typeface="B Zar" pitchFamily="2" charset="-78"/>
              </a:rPr>
              <a:t> یبوست</a:t>
            </a:r>
          </a:p>
          <a:p>
            <a:pPr>
              <a:lnSpc>
                <a:spcPct val="150000"/>
              </a:lnSpc>
            </a:pPr>
            <a:r>
              <a:rPr lang="fa-IR" sz="2600" dirty="0" smtClean="0">
                <a:latin typeface="IranNastaliq" pitchFamily="18" charset="0"/>
                <a:cs typeface="B Zar" pitchFamily="2" charset="-78"/>
              </a:rPr>
              <a:t>درد و گرفتگی پا</a:t>
            </a:r>
          </a:p>
          <a:p>
            <a:pPr>
              <a:lnSpc>
                <a:spcPct val="150000"/>
              </a:lnSpc>
            </a:pPr>
            <a:r>
              <a:rPr lang="fa-IR" sz="2600" dirty="0" smtClean="0">
                <a:latin typeface="IranNastaliq" pitchFamily="18" charset="0"/>
                <a:cs typeface="B Zar" pitchFamily="2" charset="-78"/>
              </a:rPr>
              <a:t> افسردگی پس از زایمان</a:t>
            </a:r>
          </a:p>
          <a:p>
            <a:pPr>
              <a:lnSpc>
                <a:spcPct val="150000"/>
              </a:lnSpc>
            </a:pPr>
            <a:r>
              <a:rPr lang="fa-IR" sz="2600" dirty="0" smtClean="0">
                <a:latin typeface="IranNastaliq" pitchFamily="18" charset="0"/>
                <a:cs typeface="B Zar" pitchFamily="2" charset="-78"/>
              </a:rPr>
              <a:t>سلامت جنسی و...</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22176"/>
            <a:ext cx="7772400" cy="5471120"/>
          </a:xfrm>
        </p:spPr>
        <p:txBody>
          <a:bodyPr>
            <a:normAutofit fontScale="92500" lnSpcReduction="10000"/>
          </a:bodyPr>
          <a:lstStyle/>
          <a:p>
            <a:pPr algn="just">
              <a:lnSpc>
                <a:spcPct val="150000"/>
              </a:lnSpc>
            </a:pPr>
            <a:r>
              <a:rPr lang="fa-IR" dirty="0" smtClean="0">
                <a:latin typeface="IranNastaliq" pitchFamily="18" charset="0"/>
                <a:cs typeface="B Zar" pitchFamily="2" charset="-78"/>
              </a:rPr>
              <a:t>پیگیری میزان رعایت برنامه های خود مراقبتی مادران و مراجعه بعدی آنها پس از ترخیص در بازه های زمانی تعیین شده از سوی کمیته زایمان ایمن</a:t>
            </a:r>
          </a:p>
          <a:p>
            <a:pPr algn="just">
              <a:lnSpc>
                <a:spcPct val="150000"/>
              </a:lnSpc>
            </a:pPr>
            <a:r>
              <a:rPr lang="fa-IR" dirty="0" smtClean="0">
                <a:latin typeface="IranNastaliq" pitchFamily="18" charset="0"/>
                <a:cs typeface="B Zar" pitchFamily="2" charset="-78"/>
              </a:rPr>
              <a:t> پیگیری وضعیت نوزاد پس از ترخیص از مادر او در بازه های زمانی تعیین شده از سوی کمیته زایمان ایمن و ترویج تغذیه با شیر مادر</a:t>
            </a:r>
          </a:p>
          <a:p>
            <a:pPr algn="just">
              <a:lnSpc>
                <a:spcPct val="150000"/>
              </a:lnSpc>
            </a:pPr>
            <a:r>
              <a:rPr lang="fa-IR" dirty="0" smtClean="0">
                <a:latin typeface="IranNastaliq" pitchFamily="18" charset="0"/>
                <a:cs typeface="B Zar" pitchFamily="2" charset="-78"/>
              </a:rPr>
              <a:t>ثبت پیگیریهای انجام شده و راهنماییها و اقدامات صورت پذیرفته در سوابق مادران باردار</a:t>
            </a:r>
          </a:p>
          <a:p>
            <a:endParaRPr lang="fa-IR" dirty="0">
              <a:cs typeface="B Zar" pitchFamily="2" charset="-78"/>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20688"/>
            <a:ext cx="8229600" cy="5505475"/>
          </a:xfrm>
        </p:spPr>
        <p:txBody>
          <a:bodyPr>
            <a:normAutofit/>
          </a:bodyPr>
          <a:lstStyle/>
          <a:p>
            <a:pPr>
              <a:lnSpc>
                <a:spcPct val="150000"/>
              </a:lnSpc>
            </a:pPr>
            <a:r>
              <a:rPr lang="fa-IR" sz="3000" b="1" dirty="0" smtClean="0">
                <a:latin typeface="IranNastaliq" pitchFamily="18" charset="0"/>
                <a:cs typeface="B Zar" pitchFamily="2" charset="-78"/>
              </a:rPr>
              <a:t>پیگیری مراقبت نوزاد حداقل شاملِ :</a:t>
            </a:r>
          </a:p>
          <a:p>
            <a:pPr>
              <a:lnSpc>
                <a:spcPct val="150000"/>
              </a:lnSpc>
              <a:buNone/>
            </a:pPr>
            <a:r>
              <a:rPr lang="fa-IR" sz="2200" dirty="0" smtClean="0">
                <a:latin typeface="IranNastaliq" pitchFamily="18" charset="0"/>
                <a:cs typeface="B Zar" pitchFamily="2" charset="-78"/>
              </a:rPr>
              <a:t>روند مراجعه به متخصص اطفال</a:t>
            </a:r>
          </a:p>
          <a:p>
            <a:pPr>
              <a:lnSpc>
                <a:spcPct val="150000"/>
              </a:lnSpc>
              <a:buNone/>
            </a:pPr>
            <a:r>
              <a:rPr lang="fa-IR" sz="2200" dirty="0" smtClean="0">
                <a:latin typeface="IranNastaliq" pitchFamily="18" charset="0"/>
                <a:cs typeface="B Zar" pitchFamily="2" charset="-78"/>
              </a:rPr>
              <a:t>علائم هشدار نوزاد</a:t>
            </a:r>
          </a:p>
          <a:p>
            <a:pPr>
              <a:lnSpc>
                <a:spcPct val="150000"/>
              </a:lnSpc>
              <a:buNone/>
            </a:pPr>
            <a:r>
              <a:rPr lang="fa-IR" sz="2200" dirty="0" smtClean="0">
                <a:latin typeface="IranNastaliq" pitchFamily="18" charset="0"/>
                <a:cs typeface="B Zar" pitchFamily="2" charset="-78"/>
              </a:rPr>
              <a:t> غرباالگری هیپوتیروئیدی</a:t>
            </a:r>
          </a:p>
          <a:p>
            <a:pPr>
              <a:lnSpc>
                <a:spcPct val="150000"/>
              </a:lnSpc>
              <a:buNone/>
            </a:pPr>
            <a:r>
              <a:rPr lang="fa-IR" sz="2200" dirty="0" smtClean="0">
                <a:latin typeface="IranNastaliq" pitchFamily="18" charset="0"/>
                <a:cs typeface="B Zar" pitchFamily="2" charset="-78"/>
              </a:rPr>
              <a:t>فنیل کتون یوری و فاویسم در 3 تا 5 روزگی</a:t>
            </a:r>
          </a:p>
          <a:p>
            <a:pPr>
              <a:lnSpc>
                <a:spcPct val="150000"/>
              </a:lnSpc>
              <a:buNone/>
            </a:pPr>
            <a:r>
              <a:rPr lang="fa-IR" sz="2200" dirty="0" smtClean="0">
                <a:latin typeface="IranNastaliq" pitchFamily="18" charset="0"/>
                <a:cs typeface="B Zar" pitchFamily="2" charset="-78"/>
              </a:rPr>
              <a:t> ادامه واکسیناسیون</a:t>
            </a:r>
          </a:p>
          <a:p>
            <a:pPr>
              <a:lnSpc>
                <a:spcPct val="150000"/>
              </a:lnSpc>
              <a:buNone/>
            </a:pPr>
            <a:r>
              <a:rPr lang="fa-IR" sz="2200" dirty="0" smtClean="0">
                <a:latin typeface="IranNastaliq" pitchFamily="18" charset="0"/>
                <a:cs typeface="B Zar" pitchFamily="2" charset="-78"/>
              </a:rPr>
              <a:t> مراقبت از بند ناف</a:t>
            </a:r>
          </a:p>
          <a:p>
            <a:pPr>
              <a:lnSpc>
                <a:spcPct val="150000"/>
              </a:lnSpc>
              <a:buNone/>
            </a:pPr>
            <a:r>
              <a:rPr lang="fa-IR" sz="2200" dirty="0" smtClean="0">
                <a:latin typeface="IranNastaliq" pitchFamily="18" charset="0"/>
                <a:cs typeface="B Zar" pitchFamily="2" charset="-78"/>
              </a:rPr>
              <a:t> تداوم شیردهی </a:t>
            </a:r>
          </a:p>
          <a:p>
            <a:pPr>
              <a:lnSpc>
                <a:spcPct val="150000"/>
              </a:lnSpc>
              <a:buNone/>
            </a:pPr>
            <a:r>
              <a:rPr lang="fa-IR" sz="2200" dirty="0" smtClean="0">
                <a:latin typeface="IranNastaliq" pitchFamily="18" charset="0"/>
                <a:cs typeface="B Zar" pitchFamily="2" charset="-78"/>
              </a:rPr>
              <a:t>و درصورت نیاز ارجاع به مراکز تخصصی مرتبط</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2800" b="1" dirty="0" smtClean="0">
                <a:solidFill>
                  <a:schemeClr val="tx1"/>
                </a:solidFill>
                <a:latin typeface="IranNastaliq" pitchFamily="18" charset="0"/>
                <a:ea typeface="+mn-ea"/>
                <a:cs typeface="B Zar" pitchFamily="2" charset="-78"/>
              </a:rPr>
              <a:t>اجرای برنامه ملی تغذیه با شیر مادر</a:t>
            </a:r>
            <a:endParaRPr lang="fa-IR" sz="2800" b="1" dirty="0">
              <a:solidFill>
                <a:schemeClr val="tx1"/>
              </a:solidFill>
              <a:latin typeface="IranNastaliq" pitchFamily="18" charset="0"/>
              <a:ea typeface="+mn-ea"/>
              <a:cs typeface="B Zar" pitchFamily="2" charset="-78"/>
            </a:endParaRPr>
          </a:p>
        </p:txBody>
      </p:sp>
      <p:sp>
        <p:nvSpPr>
          <p:cNvPr id="3" name="Content Placeholder 2"/>
          <p:cNvSpPr>
            <a:spLocks noGrp="1"/>
          </p:cNvSpPr>
          <p:nvPr>
            <p:ph idx="1"/>
          </p:nvPr>
        </p:nvSpPr>
        <p:spPr/>
        <p:txBody>
          <a:bodyPr>
            <a:normAutofit fontScale="92500" lnSpcReduction="10000"/>
          </a:bodyPr>
          <a:lstStyle/>
          <a:p>
            <a:r>
              <a:rPr lang="fa-IR" dirty="0" smtClean="0">
                <a:latin typeface="IranNastaliq" pitchFamily="18" charset="0"/>
                <a:cs typeface="B Zar" pitchFamily="2" charset="-78"/>
              </a:rPr>
              <a:t>اجرای محورهای برنامه ملی</a:t>
            </a:r>
          </a:p>
          <a:p>
            <a:r>
              <a:rPr lang="fa-IR" dirty="0" smtClean="0">
                <a:latin typeface="IranNastaliq" pitchFamily="18" charset="0"/>
                <a:cs typeface="B Zar" pitchFamily="2" charset="-78"/>
              </a:rPr>
              <a:t> پایش مستمر </a:t>
            </a:r>
          </a:p>
          <a:p>
            <a:r>
              <a:rPr lang="fa-IR" dirty="0" smtClean="0">
                <a:latin typeface="IranNastaliq" pitchFamily="18" charset="0"/>
                <a:cs typeface="B Zar" pitchFamily="2" charset="-78"/>
              </a:rPr>
              <a:t>تحلیل نتایج آن توسط تیم رهبری و مدیریت بیمارستان</a:t>
            </a:r>
          </a:p>
          <a:p>
            <a:r>
              <a:rPr lang="fa-IR" dirty="0" smtClean="0">
                <a:latin typeface="IranNastaliq" pitchFamily="18" charset="0"/>
                <a:cs typeface="B Zar" pitchFamily="2" charset="-78"/>
              </a:rPr>
              <a:t> ارائه گزارش از اجرای برنامه به دانشگاه</a:t>
            </a:r>
          </a:p>
          <a:p>
            <a:r>
              <a:rPr lang="fa-IR" dirty="0" smtClean="0">
                <a:latin typeface="IranNastaliq" pitchFamily="18" charset="0"/>
                <a:cs typeface="B Zar" pitchFamily="2" charset="-78"/>
              </a:rPr>
              <a:t>تایید مراجع ذیربط وزارت بهداشت در خصوص موفقیت و پیشگامی بیمارستان در اجرای برنامه ملی تغذیه با شیر مادر</a:t>
            </a:r>
          </a:p>
          <a:p>
            <a:r>
              <a:rPr lang="fa-IR" dirty="0" smtClean="0">
                <a:latin typeface="IranNastaliq" pitchFamily="18" charset="0"/>
                <a:cs typeface="B Zar" pitchFamily="2" charset="-78"/>
              </a:rPr>
              <a:t>نحوه اجرای برنامه ملی تغذیه با شیر مادر مکتوب گردیده و بر اساس آن اقدام شود. </a:t>
            </a:r>
          </a:p>
          <a:p>
            <a:r>
              <a:rPr lang="fa-IR" dirty="0" smtClean="0">
                <a:latin typeface="IranNastaliq" pitchFamily="18" charset="0"/>
                <a:cs typeface="B Zar" pitchFamily="2" charset="-78"/>
              </a:rPr>
              <a:t>شناسایی و معرفی بیمارستانهای پیشگام توسط وزارت بهداشت</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ar-SA" b="1" dirty="0" smtClean="0">
                <a:latin typeface="IranNastaliq" pitchFamily="18" charset="0"/>
                <a:cs typeface="B Zar" pitchFamily="2" charset="-78"/>
              </a:rPr>
              <a:t>دستورالعمل</a:t>
            </a:r>
            <a:endParaRPr lang="fa-IR" dirty="0">
              <a:cs typeface="B Zar" pitchFamily="2" charset="-78"/>
            </a:endParaRPr>
          </a:p>
        </p:txBody>
      </p:sp>
      <p:sp>
        <p:nvSpPr>
          <p:cNvPr id="3" name="Content Placeholder 2"/>
          <p:cNvSpPr>
            <a:spLocks noGrp="1"/>
          </p:cNvSpPr>
          <p:nvPr>
            <p:ph idx="1"/>
          </p:nvPr>
        </p:nvSpPr>
        <p:spPr/>
        <p:txBody>
          <a:bodyPr>
            <a:normAutofit/>
          </a:bodyPr>
          <a:lstStyle/>
          <a:p>
            <a:pPr>
              <a:lnSpc>
                <a:spcPct val="150000"/>
              </a:lnSpc>
            </a:pPr>
            <a:r>
              <a:rPr lang="ar-SA" sz="2400" dirty="0" smtClean="0">
                <a:latin typeface="IranNastaliq" pitchFamily="18" charset="0"/>
                <a:cs typeface="B Zar" pitchFamily="2" charset="-78"/>
              </a:rPr>
              <a:t>اتاق شیردهی و امکانات شیردهی در اتاقی نزدیك به بخش مراقبت ویژه نوزادان پیش بینی شود و علاوه بر شیردوش برقی، ظروف نگهداری شیر در اندازه های مختلف، یخچال جهت نگهداری شیر و </a:t>
            </a:r>
            <a:r>
              <a:rPr lang="ar-SA" sz="3600" b="1" dirty="0" smtClean="0">
                <a:latin typeface="IranNastaliq" pitchFamily="18" charset="0"/>
                <a:cs typeface="B Zar" pitchFamily="2" charset="-78"/>
              </a:rPr>
              <a:t>دستورالعمل</a:t>
            </a:r>
            <a:r>
              <a:rPr lang="ar-SA" sz="2400" dirty="0" smtClean="0">
                <a:latin typeface="IranNastaliq" pitchFamily="18" charset="0"/>
                <a:cs typeface="B Zar" pitchFamily="2" charset="-78"/>
              </a:rPr>
              <a:t> شستشو و ضدعفونی وسایل موجود باشد</a:t>
            </a:r>
            <a:r>
              <a:rPr lang="en-US" sz="2400" dirty="0" smtClean="0">
                <a:latin typeface="IranNastaliq" pitchFamily="18" charset="0"/>
                <a:cs typeface="B Zar" pitchFamily="2" charset="-78"/>
              </a:rPr>
              <a:t>.</a:t>
            </a:r>
            <a:endParaRPr lang="fa-IR" sz="2400" dirty="0" smtClean="0">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f.ketabchi\Desktop\گل زیبا.jpg"/>
          <p:cNvPicPr>
            <a:picLocks noChangeAspect="1" noChangeArrowheads="1"/>
          </p:cNvPicPr>
          <p:nvPr/>
        </p:nvPicPr>
        <p:blipFill>
          <a:blip r:embed="rId2" cstate="print"/>
          <a:srcRect/>
          <a:stretch>
            <a:fillRect/>
          </a:stretch>
        </p:blipFill>
        <p:spPr bwMode="auto">
          <a:xfrm>
            <a:off x="0" y="0"/>
            <a:ext cx="9144000" cy="7118648"/>
          </a:xfrm>
          <a:prstGeom prst="rect">
            <a:avLst/>
          </a:prstGeom>
          <a:noFill/>
        </p:spPr>
      </p:pic>
      <p:sp>
        <p:nvSpPr>
          <p:cNvPr id="2" name="Title 1"/>
          <p:cNvSpPr>
            <a:spLocks noGrp="1"/>
          </p:cNvSpPr>
          <p:nvPr>
            <p:ph type="title"/>
          </p:nvPr>
        </p:nvSpPr>
        <p:spPr>
          <a:xfrm>
            <a:off x="611560" y="3068960"/>
            <a:ext cx="5472608" cy="1143000"/>
          </a:xfrm>
        </p:spPr>
        <p:txBody>
          <a:bodyPr>
            <a:normAutofit/>
          </a:bodyPr>
          <a:lstStyle/>
          <a:p>
            <a:pPr algn="ctr"/>
            <a:r>
              <a:rPr lang="fa-IR" sz="4800" dirty="0" smtClean="0">
                <a:solidFill>
                  <a:schemeClr val="bg2">
                    <a:lumMod val="75000"/>
                  </a:schemeClr>
                </a:solidFill>
                <a:latin typeface="2  Zar"/>
                <a:cs typeface="B Zar" pitchFamily="2" charset="-78"/>
              </a:rPr>
              <a:t>سپاس از توجه شما </a:t>
            </a:r>
            <a:endParaRPr lang="fa-IR" sz="4800" dirty="0">
              <a:solidFill>
                <a:schemeClr val="bg2">
                  <a:lumMod val="75000"/>
                </a:schemeClr>
              </a:solidFill>
              <a:latin typeface="2  Zar"/>
              <a:cs typeface="B Zar" pitchFamily="2" charset="-78"/>
            </a:endParaRPr>
          </a:p>
        </p:txBody>
      </p:sp>
      <p:sp>
        <p:nvSpPr>
          <p:cNvPr id="5" name="Title 1"/>
          <p:cNvSpPr txBox="1">
            <a:spLocks/>
          </p:cNvSpPr>
          <p:nvPr/>
        </p:nvSpPr>
        <p:spPr>
          <a:xfrm>
            <a:off x="827584" y="188640"/>
            <a:ext cx="5112568" cy="1894362"/>
          </a:xfrm>
          <a:prstGeom prst="rect">
            <a:avLst/>
          </a:prstGeom>
          <a:noFill/>
        </p:spPr>
        <p:txBody>
          <a:bodyPr vert="horz" lIns="91440" tIns="45720" rIns="91440" bIns="45720" rtlCol="1" anchor="ct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fa-IR" sz="2400" b="1" i="0" u="none" strike="noStrike" kern="1200" cap="none" spc="0" normalizeH="0" baseline="0" noProof="0" dirty="0" smtClean="0">
                <a:ln>
                  <a:noFill/>
                </a:ln>
                <a:solidFill>
                  <a:schemeClr val="bg1"/>
                </a:solidFill>
                <a:effectLst/>
                <a:uLnTx/>
                <a:uFillTx/>
                <a:latin typeface="IranNastaliq" pitchFamily="18" charset="0"/>
                <a:ea typeface="+mj-ea"/>
                <a:cs typeface="B Zar" pitchFamily="2" charset="-78"/>
              </a:rPr>
              <a:t>استانداردهای اعتباربخشی ویرایش چهارم</a:t>
            </a:r>
            <a:r>
              <a:rPr kumimoji="0" lang="fa-IR" sz="2400" b="1" i="0" u="none" strike="noStrike" kern="1200" cap="none" spc="0" normalizeH="0" baseline="0" noProof="0" dirty="0" smtClean="0">
                <a:ln>
                  <a:noFill/>
                </a:ln>
                <a:solidFill>
                  <a:schemeClr val="accent2">
                    <a:lumMod val="75000"/>
                  </a:schemeClr>
                </a:solidFill>
                <a:effectLst/>
                <a:uLnTx/>
                <a:uFillTx/>
                <a:latin typeface="IranNastaliq" pitchFamily="18" charset="0"/>
                <a:ea typeface="+mj-ea"/>
                <a:cs typeface="B Zar" pitchFamily="2" charset="-78"/>
              </a:rPr>
              <a:t>98  </a:t>
            </a:r>
            <a:r>
              <a:rPr kumimoji="0" lang="fa-IR" sz="3200" b="1" i="0" u="none" strike="noStrike" kern="1200" cap="none" spc="0" normalizeH="0" baseline="0" noProof="0" dirty="0" smtClean="0">
                <a:ln>
                  <a:noFill/>
                </a:ln>
                <a:solidFill>
                  <a:srgbClr val="0070C0"/>
                </a:solidFill>
                <a:effectLst/>
                <a:uLnTx/>
                <a:uFillTx/>
                <a:latin typeface="IranNastaliq" pitchFamily="18" charset="0"/>
                <a:ea typeface="+mj-ea"/>
                <a:cs typeface="B Zar" pitchFamily="2" charset="-78"/>
              </a:rPr>
              <a:t/>
            </a:r>
            <a:br>
              <a:rPr kumimoji="0" lang="fa-IR" sz="3200" b="1" i="0" u="none" strike="noStrike" kern="1200" cap="none" spc="0" normalizeH="0" baseline="0" noProof="0" dirty="0" smtClean="0">
                <a:ln>
                  <a:noFill/>
                </a:ln>
                <a:solidFill>
                  <a:srgbClr val="0070C0"/>
                </a:solidFill>
                <a:effectLst/>
                <a:uLnTx/>
                <a:uFillTx/>
                <a:latin typeface="IranNastaliq" pitchFamily="18" charset="0"/>
                <a:ea typeface="+mj-ea"/>
                <a:cs typeface="B Zar" pitchFamily="2" charset="-78"/>
              </a:rPr>
            </a:br>
            <a:r>
              <a:rPr kumimoji="0" lang="fa-IR" sz="4000" b="1" i="0" u="none" strike="noStrike" kern="1200" cap="none" spc="0" normalizeH="0" baseline="0" noProof="0" dirty="0" smtClean="0">
                <a:ln>
                  <a:noFill/>
                </a:ln>
                <a:solidFill>
                  <a:srgbClr val="FFC000"/>
                </a:solidFill>
                <a:effectLst/>
                <a:uLnTx/>
                <a:uFillTx/>
                <a:latin typeface="IranNastaliq" pitchFamily="18" charset="0"/>
                <a:ea typeface="+mj-ea"/>
                <a:cs typeface="B Zar" pitchFamily="2" charset="-78"/>
              </a:rPr>
              <a:t>مراقبتهای  مادر و نوزاد </a:t>
            </a:r>
            <a:endParaRPr kumimoji="0" lang="fa-IR" sz="4000" b="1" i="0" u="none" strike="noStrike" kern="1200" cap="none" spc="0" normalizeH="0" baseline="0" noProof="0" dirty="0">
              <a:ln>
                <a:noFill/>
              </a:ln>
              <a:solidFill>
                <a:srgbClr val="FFC000"/>
              </a:solidFill>
              <a:effectLst/>
              <a:uLnTx/>
              <a:uFillTx/>
              <a:latin typeface="IranNastaliq" pitchFamily="18" charset="0"/>
              <a:ea typeface="+mj-ea"/>
              <a:cs typeface="B Zar" pitchFamily="2" charset="-78"/>
            </a:endParaRPr>
          </a:p>
        </p:txBody>
      </p:sp>
      <p:sp>
        <p:nvSpPr>
          <p:cNvPr id="6" name="Subtitle 2"/>
          <p:cNvSpPr txBox="1">
            <a:spLocks/>
          </p:cNvSpPr>
          <p:nvPr/>
        </p:nvSpPr>
        <p:spPr>
          <a:xfrm>
            <a:off x="179512" y="5486400"/>
            <a:ext cx="7108304" cy="1371600"/>
          </a:xfrm>
          <a:prstGeom prst="rect">
            <a:avLst/>
          </a:prstGeom>
        </p:spPr>
        <p:txBody>
          <a:bodyPr vert="horz" lIns="91440" tIns="45720" rIns="91440" bIns="45720" rtlCol="1">
            <a:normAutofit/>
          </a:bodyPr>
          <a:lstStyle/>
          <a:p>
            <a:pPr marL="342900" marR="0" lvl="0" indent="-342900" algn="ctr" defTabSz="914400" rtl="1" eaLnBrk="1" fontAlgn="auto" latinLnBrk="0" hangingPunct="1">
              <a:lnSpc>
                <a:spcPct val="100000"/>
              </a:lnSpc>
              <a:spcBef>
                <a:spcPct val="20000"/>
              </a:spcBef>
              <a:spcAft>
                <a:spcPts val="0"/>
              </a:spcAft>
              <a:buClrTx/>
              <a:buSzTx/>
              <a:tabLst/>
              <a:defRPr/>
            </a:pPr>
            <a:r>
              <a:rPr kumimoji="0" lang="fa-IR" sz="2000" b="0" i="0" u="none" strike="noStrike" kern="1200" cap="none" spc="0" normalizeH="0" baseline="0" noProof="0" dirty="0" smtClean="0">
                <a:ln>
                  <a:noFill/>
                </a:ln>
                <a:solidFill>
                  <a:schemeClr val="bg1"/>
                </a:solidFill>
                <a:effectLst/>
                <a:uLnTx/>
                <a:uFillTx/>
                <a:latin typeface="IranNastaliq" pitchFamily="18" charset="0"/>
                <a:ea typeface="+mn-ea"/>
                <a:cs typeface="B Zar" pitchFamily="2" charset="-78"/>
              </a:rPr>
              <a:t>تهیه و تنظیم :  فرخنده کتابچی - کارشناس اداره اعتباربخشی بیمارستانها </a:t>
            </a:r>
          </a:p>
          <a:p>
            <a:pPr marL="342900" marR="0" lvl="0" indent="-342900" algn="ctr" defTabSz="914400" rtl="1" eaLnBrk="1" fontAlgn="auto" latinLnBrk="0" hangingPunct="1">
              <a:lnSpc>
                <a:spcPct val="100000"/>
              </a:lnSpc>
              <a:spcBef>
                <a:spcPct val="20000"/>
              </a:spcBef>
              <a:spcAft>
                <a:spcPts val="0"/>
              </a:spcAft>
              <a:buClrTx/>
              <a:buSzTx/>
              <a:tabLst/>
              <a:defRPr/>
            </a:pPr>
            <a:r>
              <a:rPr kumimoji="0" lang="fa-IR" sz="2000" b="0" i="0" u="none" strike="noStrike" kern="1200" cap="none" spc="0" normalizeH="0" baseline="0" noProof="0" dirty="0" smtClean="0">
                <a:ln>
                  <a:noFill/>
                </a:ln>
                <a:solidFill>
                  <a:schemeClr val="bg1"/>
                </a:solidFill>
                <a:effectLst/>
                <a:uLnTx/>
                <a:uFillTx/>
                <a:latin typeface="IranNastaliq" pitchFamily="18" charset="0"/>
                <a:ea typeface="+mn-ea"/>
                <a:cs typeface="B Zar" pitchFamily="2" charset="-78"/>
              </a:rPr>
              <a:t>معاونت درمان دانشگاه علوم پزشکی شهید بهشتی</a:t>
            </a:r>
          </a:p>
          <a:p>
            <a:pPr marL="342900" marR="0" lvl="0" indent="-342900" algn="ctr" defTabSz="914400" rtl="1" eaLnBrk="1" fontAlgn="auto" latinLnBrk="0" hangingPunct="1">
              <a:lnSpc>
                <a:spcPct val="100000"/>
              </a:lnSpc>
              <a:spcBef>
                <a:spcPct val="20000"/>
              </a:spcBef>
              <a:spcAft>
                <a:spcPts val="0"/>
              </a:spcAft>
              <a:buClrTx/>
              <a:buSzTx/>
              <a:tabLst/>
              <a:defRPr/>
            </a:pPr>
            <a:r>
              <a:rPr lang="fa-IR" sz="2000" dirty="0" smtClean="0">
                <a:solidFill>
                  <a:schemeClr val="bg1"/>
                </a:solidFill>
                <a:latin typeface="IranNastaliq" pitchFamily="18" charset="0"/>
                <a:cs typeface="B Zar" pitchFamily="2" charset="-78"/>
              </a:rPr>
              <a:t>اردیبهشت 1401</a:t>
            </a:r>
            <a:r>
              <a:rPr kumimoji="0" lang="fa-IR" sz="2000" b="0" i="0" u="none" strike="noStrike" kern="1200" cap="none" spc="0" normalizeH="0" baseline="0" noProof="0" dirty="0" smtClean="0">
                <a:ln>
                  <a:noFill/>
                </a:ln>
                <a:solidFill>
                  <a:schemeClr val="bg1"/>
                </a:solidFill>
                <a:effectLst/>
                <a:uLnTx/>
                <a:uFillTx/>
                <a:latin typeface="IranNastaliq" pitchFamily="18" charset="0"/>
                <a:ea typeface="+mn-ea"/>
                <a:cs typeface="B Zar" pitchFamily="2" charset="-78"/>
              </a:rPr>
              <a:t>      </a:t>
            </a:r>
          </a:p>
          <a:p>
            <a:pPr marL="342900" marR="0" lvl="0" indent="-342900" algn="ctr" defTabSz="914400" rtl="1" eaLnBrk="1" fontAlgn="auto" latinLnBrk="0" hangingPunct="1">
              <a:lnSpc>
                <a:spcPct val="100000"/>
              </a:lnSpc>
              <a:spcBef>
                <a:spcPct val="20000"/>
              </a:spcBef>
              <a:spcAft>
                <a:spcPts val="0"/>
              </a:spcAft>
              <a:buClrTx/>
              <a:buSzTx/>
              <a:buFont typeface="Arial" pitchFamily="34" charset="0"/>
              <a:buChar char="•"/>
              <a:tabLst/>
              <a:defRPr/>
            </a:pPr>
            <a:endParaRPr kumimoji="0" lang="en-US" sz="1800" b="0" i="0" u="none" strike="noStrike" kern="1200" cap="none" spc="0" normalizeH="0" baseline="0" noProof="0" dirty="0" smtClean="0">
              <a:ln>
                <a:noFill/>
              </a:ln>
              <a:solidFill>
                <a:schemeClr val="bg1"/>
              </a:solidFill>
              <a:effectLst/>
              <a:uLnTx/>
              <a:uFillTx/>
              <a:latin typeface="IranNastaliq" pitchFamily="18" charset="0"/>
              <a:ea typeface="+mn-ea"/>
              <a:cs typeface="B Zar" pitchFamily="2" charset="-78"/>
            </a:endParaRPr>
          </a:p>
        </p:txBody>
      </p:sp>
      <p:pic>
        <p:nvPicPr>
          <p:cNvPr id="7" name="Picture 6" descr="C:\Users\f.pirmohamadi\Desktop\r_59_190603124022.jpg"/>
          <p:cNvPicPr>
            <a:picLocks noChangeAspect="1" noChangeArrowheads="1"/>
          </p:cNvPicPr>
          <p:nvPr/>
        </p:nvPicPr>
        <p:blipFill>
          <a:blip r:embed="rId3" cstate="print"/>
          <a:srcRect/>
          <a:stretch>
            <a:fillRect/>
          </a:stretch>
        </p:blipFill>
        <p:spPr bwMode="auto">
          <a:xfrm>
            <a:off x="7308304" y="188640"/>
            <a:ext cx="1547664" cy="1727964"/>
          </a:xfrm>
          <a:prstGeom prst="rect">
            <a:avLst/>
          </a:prstGeom>
          <a:noFill/>
        </p:spPr>
      </p:pic>
      <p:sp>
        <p:nvSpPr>
          <p:cNvPr id="8" name="TextBox 7"/>
          <p:cNvSpPr txBox="1"/>
          <p:nvPr/>
        </p:nvSpPr>
        <p:spPr>
          <a:xfrm>
            <a:off x="7524328" y="2132856"/>
            <a:ext cx="1296144" cy="338554"/>
          </a:xfrm>
          <a:prstGeom prst="rect">
            <a:avLst/>
          </a:prstGeom>
          <a:noFill/>
        </p:spPr>
        <p:txBody>
          <a:bodyPr wrap="square" rtlCol="1">
            <a:spAutoFit/>
          </a:bodyPr>
          <a:lstStyle/>
          <a:p>
            <a:pPr algn="ctr"/>
            <a:r>
              <a:rPr lang="fa-IR" sz="1600" b="1" dirty="0" smtClean="0">
                <a:solidFill>
                  <a:schemeClr val="bg1"/>
                </a:solidFill>
              </a:rPr>
              <a:t>معاونت درمان </a:t>
            </a:r>
            <a:endParaRPr lang="fa-IR" sz="1600" b="1" dirty="0">
              <a:solidFill>
                <a:schemeClr val="bg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06090"/>
          </a:xfrm>
        </p:spPr>
        <p:txBody>
          <a:bodyPr>
            <a:normAutofit/>
          </a:bodyPr>
          <a:lstStyle/>
          <a:p>
            <a:pPr algn="ctr"/>
            <a:r>
              <a:rPr lang="fa-IR" sz="2800" b="1" dirty="0" smtClean="0">
                <a:solidFill>
                  <a:schemeClr val="tx1"/>
                </a:solidFill>
                <a:latin typeface="IranNastaliq" pitchFamily="18" charset="0"/>
                <a:ea typeface="+mn-ea"/>
                <a:cs typeface="B Zar" pitchFamily="2" charset="-78"/>
              </a:rPr>
              <a:t>اجرای برنامه های دوستدار مادر و دوستدار کودک</a:t>
            </a:r>
            <a:endParaRPr lang="fa-IR" sz="2800" b="1" dirty="0">
              <a:solidFill>
                <a:schemeClr val="tx1"/>
              </a:solidFill>
              <a:latin typeface="IranNastaliq" pitchFamily="18" charset="0"/>
              <a:ea typeface="+mn-ea"/>
              <a:cs typeface="B Zar" pitchFamily="2" charset="-78"/>
            </a:endParaRPr>
          </a:p>
        </p:txBody>
      </p:sp>
      <p:sp>
        <p:nvSpPr>
          <p:cNvPr id="3" name="Content Placeholder 2"/>
          <p:cNvSpPr>
            <a:spLocks noGrp="1"/>
          </p:cNvSpPr>
          <p:nvPr>
            <p:ph idx="1"/>
          </p:nvPr>
        </p:nvSpPr>
        <p:spPr>
          <a:xfrm>
            <a:off x="899592" y="1124744"/>
            <a:ext cx="7772400" cy="5472608"/>
          </a:xfrm>
        </p:spPr>
        <p:txBody>
          <a:bodyPr>
            <a:noAutofit/>
          </a:bodyPr>
          <a:lstStyle/>
          <a:p>
            <a:r>
              <a:rPr lang="fa-IR" sz="2400" dirty="0" smtClean="0">
                <a:latin typeface="IranNastaliq" pitchFamily="18" charset="0"/>
                <a:cs typeface="B Zar" pitchFamily="2" charset="-78"/>
              </a:rPr>
              <a:t>برنامه ریزی ، اجرای اقدامات و پایش استانداردهای دوستدار مادر</a:t>
            </a:r>
          </a:p>
          <a:p>
            <a:r>
              <a:rPr lang="fa-IR" sz="2400" dirty="0" smtClean="0">
                <a:latin typeface="IranNastaliq" pitchFamily="18" charset="0"/>
                <a:cs typeface="B Zar" pitchFamily="2" charset="-78"/>
              </a:rPr>
              <a:t>برنامه ریزی و اجرای اقدامات و پایش استانداردهای دوستدارکودک</a:t>
            </a:r>
          </a:p>
          <a:p>
            <a:r>
              <a:rPr lang="fa-IR" sz="2400" dirty="0" smtClean="0">
                <a:latin typeface="IranNastaliq" pitchFamily="18" charset="0"/>
                <a:cs typeface="B Zar" pitchFamily="2" charset="-78"/>
              </a:rPr>
              <a:t>بررسی اثربخشی اقدامات</a:t>
            </a:r>
          </a:p>
          <a:p>
            <a:r>
              <a:rPr lang="fa-IR" sz="2400" dirty="0" smtClean="0">
                <a:latin typeface="IranNastaliq" pitchFamily="18" charset="0"/>
                <a:cs typeface="B Zar" pitchFamily="2" charset="-78"/>
              </a:rPr>
              <a:t> تحلیل نقاط قوت و ضعف </a:t>
            </a:r>
          </a:p>
          <a:p>
            <a:r>
              <a:rPr lang="fa-IR" sz="2400" dirty="0" smtClean="0">
                <a:latin typeface="IranNastaliq" pitchFamily="18" charset="0"/>
                <a:cs typeface="B Zar" pitchFamily="2" charset="-78"/>
              </a:rPr>
              <a:t>ارائه اقدامات اصلاحی/برنامه های بهبود</a:t>
            </a:r>
          </a:p>
          <a:p>
            <a:r>
              <a:rPr lang="fa-IR" sz="2400" dirty="0" smtClean="0">
                <a:latin typeface="IranNastaliq" pitchFamily="18" charset="0"/>
                <a:cs typeface="B Zar" pitchFamily="2" charset="-78"/>
              </a:rPr>
              <a:t>تایید مراجع ذیربط</a:t>
            </a:r>
          </a:p>
          <a:p>
            <a:r>
              <a:rPr lang="fa-IR" sz="2400" dirty="0" smtClean="0">
                <a:latin typeface="IranNastaliq" pitchFamily="18" charset="0"/>
                <a:cs typeface="B Zar" pitchFamily="2" charset="-78"/>
              </a:rPr>
              <a:t>توصیه میشود </a:t>
            </a:r>
            <a:r>
              <a:rPr lang="fa-IR" sz="2400" dirty="0" smtClean="0">
                <a:solidFill>
                  <a:schemeClr val="accent3">
                    <a:lumMod val="75000"/>
                  </a:schemeClr>
                </a:solidFill>
                <a:latin typeface="IranNastaliq" pitchFamily="18" charset="0"/>
                <a:cs typeface="B Zar" pitchFamily="2" charset="-78"/>
              </a:rPr>
              <a:t>برنامه های ملی نوین</a:t>
            </a:r>
            <a:r>
              <a:rPr lang="fa-IR" sz="2400" dirty="0" smtClean="0">
                <a:latin typeface="IranNastaliq" pitchFamily="18" charset="0"/>
                <a:cs typeface="B Zar" pitchFamily="2" charset="-78"/>
              </a:rPr>
              <a:t> نوزاد و کودک اجرایی شود.</a:t>
            </a:r>
          </a:p>
          <a:p>
            <a:r>
              <a:rPr lang="fa-IR" sz="2400" dirty="0" smtClean="0">
                <a:latin typeface="IranNastaliq" pitchFamily="18" charset="0"/>
                <a:cs typeface="B Zar" pitchFamily="2" charset="-78"/>
              </a:rPr>
              <a:t> توصیه می شود نحوه اجرای برنامه های دوستدار مادر و دوستدار کودک مکتوب گردیده و بر اساس آن اقدام شود.</a:t>
            </a:r>
          </a:p>
          <a:p>
            <a:r>
              <a:rPr lang="fa-IR" sz="2400" dirty="0" smtClean="0">
                <a:latin typeface="IranNastaliq" pitchFamily="18" charset="0"/>
                <a:cs typeface="B Zar" pitchFamily="2" charset="-78"/>
              </a:rPr>
              <a:t>شناسایی و معرفی بیمارستانهای دوستدار مادر و دوستدار کودک توسط مراجع مربوط در وزارت بهداشت انجام میشود.</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dirty="0" smtClean="0">
                <a:solidFill>
                  <a:schemeClr val="tx1"/>
                </a:solidFill>
                <a:latin typeface="IranNastaliq" pitchFamily="18" charset="0"/>
                <a:cs typeface="B Zar" pitchFamily="2" charset="-78"/>
              </a:rPr>
              <a:t>برنامه های ملی نوین نوزاد</a:t>
            </a:r>
            <a:r>
              <a:rPr lang="fa-IR" dirty="0" smtClean="0">
                <a:latin typeface="IranNastaliq" pitchFamily="18" charset="0"/>
                <a:cs typeface="B Zar" pitchFamily="2" charset="-78"/>
              </a:rPr>
              <a:t/>
            </a:r>
            <a:br>
              <a:rPr lang="fa-IR" dirty="0" smtClean="0">
                <a:latin typeface="IranNastaliq" pitchFamily="18" charset="0"/>
                <a:cs typeface="B Zar" pitchFamily="2" charset="-78"/>
              </a:rPr>
            </a:br>
            <a:r>
              <a:rPr lang="fa-IR" sz="2400" dirty="0" smtClean="0">
                <a:latin typeface="IranNastaliq" pitchFamily="18" charset="0"/>
                <a:cs typeface="B Zar" pitchFamily="2" charset="-78"/>
              </a:rPr>
              <a:t>(</a:t>
            </a:r>
            <a:r>
              <a:rPr lang="fa-IR" sz="2000" dirty="0" smtClean="0">
                <a:solidFill>
                  <a:schemeClr val="accent2">
                    <a:lumMod val="75000"/>
                  </a:schemeClr>
                </a:solidFill>
                <a:latin typeface="IranNastaliq" pitchFamily="18" charset="0"/>
                <a:cs typeface="B Zar" pitchFamily="2" charset="-78"/>
              </a:rPr>
              <a:t>اولویت این بخش ها نجات جان نوزاد</a:t>
            </a:r>
            <a:r>
              <a:rPr lang="en-US" sz="2000" dirty="0" smtClean="0">
                <a:solidFill>
                  <a:schemeClr val="accent2">
                    <a:lumMod val="75000"/>
                  </a:schemeClr>
                </a:solidFill>
                <a:latin typeface="IranNastaliq" pitchFamily="18" charset="0"/>
                <a:cs typeface="B Zar" pitchFamily="2" charset="-78"/>
              </a:rPr>
              <a:t>  </a:t>
            </a:r>
            <a:r>
              <a:rPr lang="fa-IR" sz="2000" dirty="0" smtClean="0">
                <a:solidFill>
                  <a:schemeClr val="accent2">
                    <a:lumMod val="75000"/>
                  </a:schemeClr>
                </a:solidFill>
                <a:latin typeface="IranNastaliq" pitchFamily="18" charset="0"/>
                <a:cs typeface="B Zar" pitchFamily="2" charset="-78"/>
              </a:rPr>
              <a:t>با رویکرد ارتقاء تکامل عصبی برای بلندمدت است )</a:t>
            </a:r>
            <a:endParaRPr lang="en-US" sz="2000" dirty="0">
              <a:solidFill>
                <a:schemeClr val="accent2">
                  <a:lumMod val="75000"/>
                </a:schemeClr>
              </a:solidFill>
              <a:cs typeface="B Zar" pitchFamily="2" charset="-78"/>
            </a:endParaRPr>
          </a:p>
        </p:txBody>
      </p:sp>
      <p:sp>
        <p:nvSpPr>
          <p:cNvPr id="3" name="Content Placeholder 2"/>
          <p:cNvSpPr>
            <a:spLocks noGrp="1"/>
          </p:cNvSpPr>
          <p:nvPr>
            <p:ph idx="1"/>
          </p:nvPr>
        </p:nvSpPr>
        <p:spPr>
          <a:xfrm>
            <a:off x="457200" y="1772816"/>
            <a:ext cx="8229600" cy="4353347"/>
          </a:xfrm>
        </p:spPr>
        <p:txBody>
          <a:bodyPr>
            <a:normAutofit/>
          </a:bodyPr>
          <a:lstStyle/>
          <a:p>
            <a:r>
              <a:rPr lang="fa-IR" sz="2800" dirty="0" smtClean="0">
                <a:latin typeface="IranNastaliq" pitchFamily="18" charset="0"/>
                <a:cs typeface="B Zar" pitchFamily="2" charset="-78"/>
              </a:rPr>
              <a:t>مرکز تغذیه وریدی: </a:t>
            </a:r>
          </a:p>
          <a:p>
            <a:pPr>
              <a:buNone/>
            </a:pPr>
            <a:r>
              <a:rPr lang="fa-IR" sz="2000" dirty="0" smtClean="0">
                <a:solidFill>
                  <a:schemeClr val="accent3">
                    <a:lumMod val="75000"/>
                  </a:schemeClr>
                </a:solidFill>
                <a:latin typeface="IranNastaliq" pitchFamily="18" charset="0"/>
                <a:cs typeface="B Zar" pitchFamily="2" charset="-78"/>
              </a:rPr>
              <a:t>آماده سازی بسته های غذایی ویژه نوزادان بیماری که قادر به تغذیه از راه خوراکی نیستند.</a:t>
            </a:r>
          </a:p>
          <a:p>
            <a:r>
              <a:rPr lang="fa-IR" sz="2800" b="1" dirty="0" smtClean="0">
                <a:latin typeface="IranNastaliq" pitchFamily="18" charset="0"/>
                <a:cs typeface="B Zar" pitchFamily="2" charset="-78"/>
              </a:rPr>
              <a:t>بانك شیر </a:t>
            </a:r>
            <a:r>
              <a:rPr lang="fa-IR" sz="2800" dirty="0" smtClean="0">
                <a:latin typeface="IranNastaliq" pitchFamily="18" charset="0"/>
                <a:cs typeface="B Zar" pitchFamily="2" charset="-78"/>
              </a:rPr>
              <a:t>در مجاورت بخش مراقبت های ویژه نوزادان باشد:</a:t>
            </a:r>
          </a:p>
          <a:p>
            <a:pPr>
              <a:buNone/>
            </a:pPr>
            <a:r>
              <a:rPr lang="fa-IR" sz="2800" dirty="0" smtClean="0">
                <a:latin typeface="IranNastaliq" pitchFamily="18" charset="0"/>
                <a:cs typeface="B Zar" pitchFamily="2" charset="-78"/>
              </a:rPr>
              <a:t> </a:t>
            </a:r>
            <a:r>
              <a:rPr lang="fa-IR" sz="2000" dirty="0" smtClean="0">
                <a:solidFill>
                  <a:schemeClr val="accent3">
                    <a:lumMod val="75000"/>
                  </a:schemeClr>
                </a:solidFill>
                <a:latin typeface="IranNastaliq" pitchFamily="18" charset="0"/>
                <a:cs typeface="B Zar" pitchFamily="2" charset="-78"/>
              </a:rPr>
              <a:t>راهی جهت گرداوری ، فراوری، آماده سازی و ایمن سازی شیر مادر اهدایی </a:t>
            </a:r>
          </a:p>
          <a:p>
            <a:r>
              <a:rPr lang="fa-IR" sz="2800" dirty="0" smtClean="0">
                <a:latin typeface="IranNastaliq" pitchFamily="18" charset="0"/>
                <a:cs typeface="B Zar" pitchFamily="2" charset="-78"/>
              </a:rPr>
              <a:t>واحد مشاوره شیردهی</a:t>
            </a:r>
          </a:p>
          <a:p>
            <a:r>
              <a:rPr lang="fa-IR" sz="2800" dirty="0" smtClean="0">
                <a:latin typeface="IranNastaliq" pitchFamily="18" charset="0"/>
                <a:cs typeface="B Zar" pitchFamily="2" charset="-78"/>
              </a:rPr>
              <a:t>مرکز تکامل</a:t>
            </a:r>
          </a:p>
          <a:p>
            <a:r>
              <a:rPr lang="fa-IR" sz="2800" dirty="0" smtClean="0">
                <a:latin typeface="IranNastaliq" pitchFamily="18" charset="0"/>
                <a:cs typeface="B Zar" pitchFamily="2" charset="-78"/>
              </a:rPr>
              <a:t>پیگیری نوزاد و شیرخوار پرخطر پس از ترخیص و در منزل:</a:t>
            </a:r>
          </a:p>
          <a:p>
            <a:pPr>
              <a:buNone/>
            </a:pPr>
            <a:r>
              <a:rPr lang="fa-IR" sz="2200" dirty="0" smtClean="0">
                <a:solidFill>
                  <a:schemeClr val="accent3">
                    <a:lumMod val="75000"/>
                  </a:schemeClr>
                </a:solidFill>
                <a:latin typeface="IranNastaliq" pitchFamily="18" charset="0"/>
                <a:cs typeface="B Zar" pitchFamily="2" charset="-78"/>
              </a:rPr>
              <a:t>در محل سکونت نوزاد با هدف شناسایی خطرات، ارجاع و درمان بموقع آنها انجام می شود.این برنامه سبب کاهش مرگ ومیر قابل توجه در نوزادان پرخطر می شود.</a:t>
            </a:r>
            <a:endParaRPr lang="en-US" sz="2200" dirty="0">
              <a:solidFill>
                <a:schemeClr val="accent3">
                  <a:lumMod val="75000"/>
                </a:schemeClr>
              </a:solidFill>
              <a:cs typeface="B Zar"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1052736"/>
          </a:xfrm>
        </p:spPr>
        <p:txBody>
          <a:bodyPr/>
          <a:lstStyle/>
          <a:p>
            <a:pPr algn="ctr"/>
            <a:r>
              <a:rPr lang="fa-IR" sz="4000" dirty="0" smtClean="0">
                <a:latin typeface="IranNastaliq" pitchFamily="18" charset="0"/>
                <a:cs typeface="B Zar" pitchFamily="2" charset="-78"/>
              </a:rPr>
              <a:t>شناسایی مادران پرخطر</a:t>
            </a:r>
            <a:endParaRPr lang="fa-IR" dirty="0">
              <a:latin typeface="IranNastaliq" pitchFamily="18" charset="0"/>
              <a:cs typeface="B Zar" pitchFamily="2" charset="-78"/>
            </a:endParaRPr>
          </a:p>
        </p:txBody>
      </p:sp>
      <p:sp>
        <p:nvSpPr>
          <p:cNvPr id="3" name="Content Placeholder 2"/>
          <p:cNvSpPr>
            <a:spLocks noGrp="1"/>
          </p:cNvSpPr>
          <p:nvPr>
            <p:ph idx="1"/>
          </p:nvPr>
        </p:nvSpPr>
        <p:spPr>
          <a:xfrm>
            <a:off x="539552" y="1052736"/>
            <a:ext cx="8352928" cy="5616624"/>
          </a:xfrm>
        </p:spPr>
        <p:txBody>
          <a:bodyPr>
            <a:noAutofit/>
          </a:bodyPr>
          <a:lstStyle/>
          <a:p>
            <a:pPr>
              <a:lnSpc>
                <a:spcPct val="150000"/>
              </a:lnSpc>
            </a:pPr>
            <a:r>
              <a:rPr lang="fa-IR" sz="2400" b="1" dirty="0" smtClean="0">
                <a:latin typeface="IranNastaliq" pitchFamily="18" charset="0"/>
                <a:cs typeface="B Zar" pitchFamily="2" charset="-78"/>
              </a:rPr>
              <a:t>تریاژ</a:t>
            </a:r>
            <a:r>
              <a:rPr lang="fa-IR" sz="2400" dirty="0" smtClean="0">
                <a:latin typeface="IranNastaliq" pitchFamily="18" charset="0"/>
                <a:cs typeface="B Zar" pitchFamily="2" charset="-78"/>
              </a:rPr>
              <a:t> مادران باردار و </a:t>
            </a:r>
            <a:r>
              <a:rPr lang="fa-IR" sz="2400" b="1" dirty="0" smtClean="0">
                <a:latin typeface="IranNastaliq" pitchFamily="18" charset="0"/>
                <a:cs typeface="B Zar" pitchFamily="2" charset="-78"/>
              </a:rPr>
              <a:t>اولویت بندی </a:t>
            </a:r>
            <a:r>
              <a:rPr lang="fa-IR" sz="2400" dirty="0" smtClean="0">
                <a:latin typeface="IranNastaliq" pitchFamily="18" charset="0"/>
                <a:cs typeface="B Zar" pitchFamily="2" charset="-78"/>
              </a:rPr>
              <a:t>مادران پرخطر </a:t>
            </a:r>
          </a:p>
          <a:p>
            <a:pPr>
              <a:lnSpc>
                <a:spcPct val="150000"/>
              </a:lnSpc>
            </a:pPr>
            <a:r>
              <a:rPr lang="fa-IR" sz="2400" dirty="0" smtClean="0">
                <a:solidFill>
                  <a:schemeClr val="accent1"/>
                </a:solidFill>
                <a:latin typeface="IranNastaliq" pitchFamily="18" charset="0"/>
                <a:cs typeface="B Zar" pitchFamily="2" charset="-78"/>
              </a:rPr>
              <a:t>5- در هر نوبت کاری یک نفر ماما مسئول تریاژ مادران باردار (جداسازی مادران پرخطر از کم خطر ) باشد .</a:t>
            </a:r>
          </a:p>
          <a:p>
            <a:pPr>
              <a:lnSpc>
                <a:spcPct val="150000"/>
              </a:lnSpc>
            </a:pPr>
            <a:r>
              <a:rPr lang="fa-IR" sz="2400" dirty="0" smtClean="0">
                <a:latin typeface="IranNastaliq" pitchFamily="18" charset="0"/>
                <a:cs typeface="B Zar" pitchFamily="2" charset="-78"/>
              </a:rPr>
              <a:t>فضای فیزیکی جداگانه برای تریاژ : فقط در مراکز تك تخصصی زنان </a:t>
            </a:r>
          </a:p>
          <a:p>
            <a:pPr>
              <a:lnSpc>
                <a:spcPct val="150000"/>
              </a:lnSpc>
            </a:pPr>
            <a:r>
              <a:rPr lang="fa-IR" sz="2400" dirty="0" smtClean="0">
                <a:latin typeface="IranNastaliq" pitchFamily="18" charset="0"/>
                <a:cs typeface="B Zar" pitchFamily="2" charset="-78"/>
              </a:rPr>
              <a:t>فضای اتاق معاینه در ورودی بلوک زایمان: سایر مراکز درمانی </a:t>
            </a:r>
          </a:p>
          <a:p>
            <a:pPr>
              <a:lnSpc>
                <a:spcPct val="150000"/>
              </a:lnSpc>
            </a:pPr>
            <a:r>
              <a:rPr lang="fa-IR" sz="2400" dirty="0" smtClean="0">
                <a:latin typeface="IranNastaliq" pitchFamily="18" charset="0"/>
                <a:cs typeface="B Zar" pitchFamily="2" charset="-78"/>
              </a:rPr>
              <a:t>کارشناسی مامایی با سابقه حداقل 2 سال کار بالینی </a:t>
            </a:r>
          </a:p>
          <a:p>
            <a:pPr>
              <a:lnSpc>
                <a:spcPct val="150000"/>
              </a:lnSpc>
            </a:pPr>
            <a:r>
              <a:rPr lang="fa-IR" sz="2400" dirty="0" smtClean="0">
                <a:latin typeface="IranNastaliq" pitchFamily="18" charset="0"/>
                <a:cs typeface="B Zar" pitchFamily="2" charset="-78"/>
              </a:rPr>
              <a:t>دوره های آموزشی : </a:t>
            </a:r>
          </a:p>
          <a:p>
            <a:pPr>
              <a:lnSpc>
                <a:spcPct val="150000"/>
              </a:lnSpc>
              <a:buNone/>
            </a:pPr>
            <a:r>
              <a:rPr lang="fa-IR" sz="2000" dirty="0" smtClean="0">
                <a:latin typeface="IranNastaliq" pitchFamily="18" charset="0"/>
                <a:cs typeface="B Zar" pitchFamily="2" charset="-78"/>
              </a:rPr>
              <a:t>کارگاه تریاژ </a:t>
            </a:r>
            <a:r>
              <a:rPr lang="en-US" sz="2000" dirty="0" smtClean="0">
                <a:latin typeface="IranNastaliq" pitchFamily="18" charset="0"/>
                <a:cs typeface="B Zar" pitchFamily="2" charset="-78"/>
              </a:rPr>
              <a:t>ESI ، </a:t>
            </a:r>
            <a:r>
              <a:rPr lang="fa-IR" sz="2000" dirty="0" smtClean="0">
                <a:latin typeface="IranNastaliq" pitchFamily="18" charset="0"/>
                <a:cs typeface="B Zar" pitchFamily="2" charset="-78"/>
              </a:rPr>
              <a:t>کارگاه مهارتهای ارتباطی، کارگاه احیای پایه و پیشرفته بزرگسالان و نوزادان، کارگاه مراقبت های اولیه  تروما، کارگاه اورژانسهای مامایی، کارگاه مدیریت شوک</a:t>
            </a:r>
          </a:p>
          <a:p>
            <a:pPr>
              <a:lnSpc>
                <a:spcPct val="150000"/>
              </a:lnSpc>
            </a:pPr>
            <a:endParaRPr lang="en-US" sz="2000" dirty="0" smtClean="0">
              <a:latin typeface="IranNastaliq" pitchFamily="18" charset="0"/>
              <a:cs typeface="B Zar" pitchFamily="2" charset="-78"/>
            </a:endParaRPr>
          </a:p>
        </p:txBody>
      </p:sp>
    </p:spTree>
  </p:cSld>
  <p:clrMapOvr>
    <a:masterClrMapping/>
  </p:clrMapOvr>
  <p:transition>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490066"/>
          </a:xfrm>
        </p:spPr>
        <p:txBody>
          <a:bodyPr>
            <a:normAutofit fontScale="90000"/>
          </a:bodyPr>
          <a:lstStyle/>
          <a:p>
            <a:pPr algn="ctr"/>
            <a:r>
              <a:rPr lang="fa-IR" sz="2400" b="1" dirty="0" smtClean="0">
                <a:solidFill>
                  <a:srgbClr val="0070C0"/>
                </a:solidFill>
                <a:latin typeface="IranNastaliq" pitchFamily="18" charset="0"/>
                <a:cs typeface="B Zar" pitchFamily="2" charset="-78"/>
              </a:rPr>
              <a:t>ادامه</a:t>
            </a:r>
            <a:r>
              <a:rPr lang="fa-IR" b="1" dirty="0" smtClean="0">
                <a:solidFill>
                  <a:srgbClr val="0070C0"/>
                </a:solidFill>
                <a:latin typeface="IranNastaliq" pitchFamily="18" charset="0"/>
                <a:cs typeface="B Zar" pitchFamily="2" charset="-78"/>
              </a:rPr>
              <a:t> شناسایی مادران پرخطر</a:t>
            </a:r>
            <a:endParaRPr lang="fa-IR" b="1" dirty="0">
              <a:solidFill>
                <a:srgbClr val="0070C0"/>
              </a:solidFill>
              <a:cs typeface="B Zar" pitchFamily="2" charset="-78"/>
            </a:endParaRPr>
          </a:p>
        </p:txBody>
      </p:sp>
      <p:sp>
        <p:nvSpPr>
          <p:cNvPr id="3" name="Content Placeholder 2"/>
          <p:cNvSpPr>
            <a:spLocks noGrp="1"/>
          </p:cNvSpPr>
          <p:nvPr>
            <p:ph idx="1"/>
          </p:nvPr>
        </p:nvSpPr>
        <p:spPr>
          <a:xfrm>
            <a:off x="395536" y="1196752"/>
            <a:ext cx="8424936" cy="5400600"/>
          </a:xfrm>
        </p:spPr>
        <p:txBody>
          <a:bodyPr>
            <a:normAutofit lnSpcReduction="10000"/>
          </a:bodyPr>
          <a:lstStyle/>
          <a:p>
            <a:r>
              <a:rPr lang="fa-IR" sz="2800" b="1" dirty="0" smtClean="0">
                <a:latin typeface="IranNastaliq" pitchFamily="18" charset="0"/>
                <a:cs typeface="B Zar" pitchFamily="2" charset="-78"/>
              </a:rPr>
              <a:t>شناسایی زنان واجد شرایط</a:t>
            </a:r>
          </a:p>
          <a:p>
            <a:pPr>
              <a:buNone/>
            </a:pPr>
            <a:r>
              <a:rPr lang="fa-IR" sz="2800" b="1" dirty="0" smtClean="0">
                <a:latin typeface="IranNastaliq" pitchFamily="18" charset="0"/>
                <a:cs typeface="B Zar" pitchFamily="2" charset="-78"/>
              </a:rPr>
              <a:t> </a:t>
            </a:r>
            <a:r>
              <a:rPr lang="fa-IR" sz="2800" dirty="0" smtClean="0">
                <a:latin typeface="IranNastaliq" pitchFamily="18" charset="0"/>
                <a:cs typeface="B Zar" pitchFamily="2" charset="-78"/>
              </a:rPr>
              <a:t>کلید موفقیت در اجراي رویکرد و مدیریت موارد موربیدیتی شدید است.</a:t>
            </a:r>
          </a:p>
          <a:p>
            <a:r>
              <a:rPr lang="fa-IR" sz="2800" dirty="0" smtClean="0">
                <a:latin typeface="IranNastaliq" pitchFamily="18" charset="0"/>
                <a:cs typeface="B Zar" pitchFamily="2" charset="-78"/>
              </a:rPr>
              <a:t>تیم دیده بان، تیم فوریتهای مامائی</a:t>
            </a:r>
            <a:r>
              <a:rPr lang="fa-IR" sz="3200" b="1" dirty="0" smtClean="0">
                <a:latin typeface="IranNastaliq" pitchFamily="18" charset="0"/>
                <a:cs typeface="B Zar" pitchFamily="2" charset="-78"/>
              </a:rPr>
              <a:t> </a:t>
            </a:r>
            <a:r>
              <a:rPr lang="fa-IR" sz="1700" b="1" dirty="0" smtClean="0">
                <a:solidFill>
                  <a:schemeClr val="accent2">
                    <a:lumMod val="75000"/>
                  </a:schemeClr>
                </a:solidFill>
                <a:latin typeface="IranNastaliq" pitchFamily="18" charset="0"/>
                <a:cs typeface="B Zar" pitchFamily="2" charset="-78"/>
              </a:rPr>
              <a:t>شامل مدیر پرستاری، سوپروایزر، دو نفر متخصص زنان یا یك متخصص زنان و یك متخصص جراح عمومی، متخصص بیهوشی، دو نفر مامای اتاق زایمان، کارشناس مادران پرخطر و برحسب مورد سایر گروههای تخصصی داخلی، هماتولوژی، قلب، نفرولوژی و...</a:t>
            </a:r>
          </a:p>
          <a:p>
            <a:r>
              <a:rPr lang="fa-IR" sz="2800" b="1" dirty="0" smtClean="0">
                <a:latin typeface="IranNastaliq" pitchFamily="18" charset="0"/>
                <a:cs typeface="B Zar" pitchFamily="2" charset="-78"/>
              </a:rPr>
              <a:t>کد فوریتهای مامایی( جدا از کد احیا مادر بار دار می باشد)</a:t>
            </a:r>
            <a:endParaRPr lang="fa-IR" sz="2100" dirty="0" smtClean="0">
              <a:latin typeface="IranNastaliq" pitchFamily="18" charset="0"/>
              <a:cs typeface="B Zar" pitchFamily="2" charset="-78"/>
            </a:endParaRPr>
          </a:p>
          <a:p>
            <a:r>
              <a:rPr lang="fa-IR" sz="2800" dirty="0" smtClean="0">
                <a:latin typeface="IranNastaliq" pitchFamily="18" charset="0"/>
                <a:cs typeface="B Zar" pitchFamily="2" charset="-78"/>
              </a:rPr>
              <a:t>پیش بینی </a:t>
            </a:r>
            <a:r>
              <a:rPr lang="fa-IR" sz="2800" b="1" dirty="0" smtClean="0">
                <a:latin typeface="IranNastaliq" pitchFamily="18" charset="0"/>
                <a:cs typeface="B Zar" pitchFamily="2" charset="-78"/>
              </a:rPr>
              <a:t>اقدامات فوری</a:t>
            </a:r>
          </a:p>
          <a:p>
            <a:r>
              <a:rPr lang="fa-IR" sz="2800" dirty="0" smtClean="0">
                <a:latin typeface="IranNastaliq" pitchFamily="18" charset="0"/>
                <a:cs typeface="B Zar" pitchFamily="2" charset="-78"/>
              </a:rPr>
              <a:t>انجام </a:t>
            </a:r>
            <a:r>
              <a:rPr lang="fa-IR" sz="2800" b="1" dirty="0" smtClean="0">
                <a:latin typeface="IranNastaliq" pitchFamily="18" charset="0"/>
                <a:cs typeface="B Zar" pitchFamily="2" charset="-78"/>
              </a:rPr>
              <a:t>بلافاصله</a:t>
            </a:r>
            <a:r>
              <a:rPr lang="fa-IR" sz="2800" dirty="0" smtClean="0">
                <a:latin typeface="IranNastaliq" pitchFamily="18" charset="0"/>
                <a:cs typeface="B Zar" pitchFamily="2" charset="-78"/>
              </a:rPr>
              <a:t> مراقبتهای لازم بارعایت اولویت</a:t>
            </a:r>
          </a:p>
          <a:p>
            <a:r>
              <a:rPr lang="fa-IR" sz="2800" b="1" dirty="0" smtClean="0">
                <a:latin typeface="IranNastaliq" pitchFamily="18" charset="0"/>
                <a:cs typeface="B Zar" pitchFamily="2" charset="-78"/>
              </a:rPr>
              <a:t>اعزام </a:t>
            </a:r>
            <a:r>
              <a:rPr lang="fa-IR" sz="2800" dirty="0" smtClean="0">
                <a:latin typeface="IranNastaliq" pitchFamily="18" charset="0"/>
                <a:cs typeface="B Zar" pitchFamily="2" charset="-78"/>
              </a:rPr>
              <a:t>در صورت لزوم به شیوه صحیح با دقت وحساسیت خاص</a:t>
            </a:r>
          </a:p>
          <a:p>
            <a:r>
              <a:rPr lang="fa-IR" sz="2800" dirty="0" smtClean="0">
                <a:latin typeface="IranNastaliq" pitchFamily="18" charset="0"/>
                <a:cs typeface="B Zar" pitchFamily="2" charset="-78"/>
              </a:rPr>
              <a:t>شیوه نامه استادمعین</a:t>
            </a:r>
          </a:p>
          <a:p>
            <a:r>
              <a:rPr lang="fa-IR" sz="2800" dirty="0" smtClean="0">
                <a:latin typeface="IranNastaliq" pitchFamily="18" charset="0"/>
                <a:cs typeface="B Zar" pitchFamily="2" charset="-78"/>
              </a:rPr>
              <a:t>مشاوره های تخصصی</a:t>
            </a:r>
          </a:p>
          <a:p>
            <a:r>
              <a:rPr lang="fa-IR" sz="2800" dirty="0" smtClean="0">
                <a:latin typeface="IranNastaliq" pitchFamily="18" charset="0"/>
                <a:cs typeface="B Zar" pitchFamily="2" charset="-78"/>
              </a:rPr>
              <a:t>ثبت اطلاعات مادر و نوزاد</a:t>
            </a:r>
          </a:p>
          <a:p>
            <a:endParaRPr lang="fa-IR" dirty="0">
              <a:cs typeface="B Zar"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b="1" dirty="0" smtClean="0">
                <a:latin typeface="IranNastaliq" pitchFamily="18" charset="0"/>
                <a:cs typeface="B Zar" pitchFamily="2" charset="-78"/>
              </a:rPr>
              <a:t>پزشکان</a:t>
            </a:r>
            <a:endParaRPr lang="fa-IR" b="1" dirty="0">
              <a:latin typeface="IranNastaliq" pitchFamily="18" charset="0"/>
              <a:cs typeface="B Zar" pitchFamily="2" charset="-78"/>
            </a:endParaRPr>
          </a:p>
        </p:txBody>
      </p:sp>
      <p:sp>
        <p:nvSpPr>
          <p:cNvPr id="3" name="Content Placeholder 2"/>
          <p:cNvSpPr>
            <a:spLocks noGrp="1"/>
          </p:cNvSpPr>
          <p:nvPr>
            <p:ph idx="1"/>
          </p:nvPr>
        </p:nvSpPr>
        <p:spPr/>
        <p:txBody>
          <a:bodyPr>
            <a:normAutofit fontScale="92500" lnSpcReduction="10000"/>
          </a:bodyPr>
          <a:lstStyle/>
          <a:p>
            <a:pPr>
              <a:lnSpc>
                <a:spcPct val="150000"/>
              </a:lnSpc>
            </a:pPr>
            <a:r>
              <a:rPr lang="fa-IR" sz="2400" dirty="0" smtClean="0">
                <a:latin typeface="IranNastaliq" pitchFamily="18" charset="0"/>
                <a:cs typeface="B Zar" pitchFamily="2" charset="-78"/>
              </a:rPr>
              <a:t>حضور متخصص زنان مقیم بلافاصله </a:t>
            </a:r>
            <a:r>
              <a:rPr lang="fa-IR" sz="2400" dirty="0" smtClean="0">
                <a:solidFill>
                  <a:srgbClr val="002060"/>
                </a:solidFill>
                <a:latin typeface="IranNastaliq" pitchFamily="18" charset="0"/>
                <a:cs typeface="B Zar" pitchFamily="2" charset="-78"/>
              </a:rPr>
              <a:t>(مقیم بودن پزشك متخصص زنان در بیمارستانهای دارای سه متخصص زنان و بیشتر الزامی است.)</a:t>
            </a:r>
          </a:p>
          <a:p>
            <a:pPr>
              <a:lnSpc>
                <a:spcPct val="150000"/>
              </a:lnSpc>
            </a:pPr>
            <a:r>
              <a:rPr lang="fa-IR" sz="2400" dirty="0" smtClean="0">
                <a:latin typeface="IranNastaliq" pitchFamily="18" charset="0"/>
                <a:cs typeface="B Zar" pitchFamily="2" charset="-78"/>
              </a:rPr>
              <a:t>حضور آنکال حداکثر ظرف 20 دقیقه </a:t>
            </a:r>
            <a:r>
              <a:rPr lang="fa-IR" sz="2400" dirty="0" smtClean="0">
                <a:solidFill>
                  <a:srgbClr val="002060"/>
                </a:solidFill>
                <a:latin typeface="IranNastaliq" pitchFamily="18" charset="0"/>
                <a:cs typeface="B Zar" pitchFamily="2" charset="-78"/>
              </a:rPr>
              <a:t>(کمتر از سه متخصص زنان،  فهرست انکال اول و انکال دوم)</a:t>
            </a:r>
          </a:p>
          <a:p>
            <a:pPr>
              <a:lnSpc>
                <a:spcPct val="150000"/>
              </a:lnSpc>
            </a:pPr>
            <a:r>
              <a:rPr lang="fa-IR" sz="2400" dirty="0" smtClean="0">
                <a:latin typeface="IranNastaliq" pitchFamily="18" charset="0"/>
                <a:cs typeface="B Zar" pitchFamily="2" charset="-78"/>
              </a:rPr>
              <a:t>حضور فعال تیم مراقبت پزشکی</a:t>
            </a:r>
          </a:p>
          <a:p>
            <a:pPr>
              <a:lnSpc>
                <a:spcPct val="150000"/>
              </a:lnSpc>
            </a:pPr>
            <a:r>
              <a:rPr lang="fa-IR" sz="2400" dirty="0" smtClean="0">
                <a:latin typeface="IranNastaliq" pitchFamily="18" charset="0"/>
                <a:cs typeface="B Zar" pitchFamily="2" charset="-78"/>
              </a:rPr>
              <a:t>حضور تیم فوریتهای مامائی</a:t>
            </a:r>
          </a:p>
          <a:p>
            <a:pPr>
              <a:lnSpc>
                <a:spcPct val="150000"/>
              </a:lnSpc>
            </a:pPr>
            <a:r>
              <a:rPr lang="fa-IR" sz="2400" dirty="0" smtClean="0">
                <a:latin typeface="IranNastaliq" pitchFamily="18" charset="0"/>
                <a:cs typeface="B Zar" pitchFamily="2" charset="-78"/>
              </a:rPr>
              <a:t>آگاهی پزشکان/ دستیاران از وجود فرایند مشاوره با استاد معین</a:t>
            </a:r>
          </a:p>
          <a:p>
            <a:r>
              <a:rPr lang="fa-IR" sz="2400" dirty="0" smtClean="0">
                <a:latin typeface="IranNastaliq" pitchFamily="18" charset="0"/>
                <a:cs typeface="B Zar" pitchFamily="2" charset="-78"/>
              </a:rPr>
              <a:t>در بیمارستانهای آموزشی انجام مشاوره های تخصصی به ترتیب اولویت آموزشی: </a:t>
            </a:r>
          </a:p>
          <a:p>
            <a:pPr>
              <a:buNone/>
            </a:pPr>
            <a:r>
              <a:rPr lang="fa-IR" sz="2400" dirty="0" smtClean="0">
                <a:latin typeface="IranNastaliq" pitchFamily="18" charset="0"/>
                <a:cs typeface="B Zar" pitchFamily="2" charset="-78"/>
              </a:rPr>
              <a:t>1-  فوق تخصص زنان  2- متخصص زنان 3- بالاترین رده دستیار زنان</a:t>
            </a:r>
            <a:endParaRPr lang="fa-IR" sz="2400" dirty="0">
              <a:latin typeface="IranNastaliq" pitchFamily="18" charset="0"/>
              <a:cs typeface="B Zar"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2398</TotalTime>
  <Words>3333</Words>
  <Application>Microsoft Office PowerPoint</Application>
  <PresentationFormat>On-screen Show (4:3)</PresentationFormat>
  <Paragraphs>312</Paragraphs>
  <Slides>41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41</vt:i4>
      </vt:variant>
    </vt:vector>
  </HeadingPairs>
  <TitlesOfParts>
    <vt:vector size="50" baseType="lpstr">
      <vt:lpstr>2  Zar</vt:lpstr>
      <vt:lpstr>Arial</vt:lpstr>
      <vt:lpstr>B Titr</vt:lpstr>
      <vt:lpstr>B Zar</vt:lpstr>
      <vt:lpstr>Calibri</vt:lpstr>
      <vt:lpstr>IranNastaliq</vt:lpstr>
      <vt:lpstr>Times New Roman</vt:lpstr>
      <vt:lpstr>Wingdings</vt:lpstr>
      <vt:lpstr>Office Theme</vt:lpstr>
      <vt:lpstr>PowerPoint Presentation</vt:lpstr>
      <vt:lpstr>استانداردهای اعتباربخشی ویرایش پنجم   مراقبت های  مادر و نوزاد </vt:lpstr>
      <vt:lpstr>پیاده سازی برنامه ملی ترویج زایمان طبیعی</vt:lpstr>
      <vt:lpstr>اجرای برنامه ملی تغذیه با شیر مادر</vt:lpstr>
      <vt:lpstr>اجرای برنامه های دوستدار مادر و دوستدار کودک</vt:lpstr>
      <vt:lpstr>برنامه های ملی نوین نوزاد (اولویت این بخش ها نجات جان نوزاد  با رویکرد ارتقاء تکامل عصبی برای بلندمدت است )</vt:lpstr>
      <vt:lpstr>شناسایی مادران پرخطر</vt:lpstr>
      <vt:lpstr>ادامه شناسایی مادران پرخطر</vt:lpstr>
      <vt:lpstr>پزشکان</vt:lpstr>
      <vt:lpstr>پایش بارداریهای پرخطر</vt:lpstr>
      <vt:lpstr>PowerPoint Presentation</vt:lpstr>
      <vt:lpstr>ارزیابی خطر ترومبوآمبولی وریدی </vt:lpstr>
      <vt:lpstr>مدیریت مراقبتهای مادران باردار (تا 42 روز)</vt:lpstr>
      <vt:lpstr>ارائه مراقبتهای معمول</vt:lpstr>
      <vt:lpstr>ارائه مراقبتهای معمول</vt:lpstr>
      <vt:lpstr>مدیریت درد</vt:lpstr>
      <vt:lpstr>مدیریت درد</vt:lpstr>
      <vt:lpstr>ابزار بررسی کیفیت خدمات بخش زایمان</vt:lpstr>
      <vt:lpstr>مدیریت مراقبتهای نوزادان</vt:lpstr>
      <vt:lpstr>برنامه ریزی مراقبت نوزادان</vt:lpstr>
      <vt:lpstr>PowerPoint Presentation</vt:lpstr>
      <vt:lpstr>PowerPoint Presentation</vt:lpstr>
      <vt:lpstr>احیا نوزادان</vt:lpstr>
      <vt:lpstr>PowerPoint Presentation</vt:lpstr>
      <vt:lpstr>PowerPoint Presentation</vt:lpstr>
      <vt:lpstr>برنامه ریزی  احیا در اتاق زایمان واتاق عمل </vt:lpstr>
      <vt:lpstr>PowerPoint Presentation</vt:lpstr>
      <vt:lpstr>احیا پیشرفته : </vt:lpstr>
      <vt:lpstr>استمرار ارتباط مادر و نوزاد</vt:lpstr>
      <vt:lpstr>PowerPoint Presentation</vt:lpstr>
      <vt:lpstr>بخشنامه حضور مادران در بخشهای بستری نوزادان:</vt:lpstr>
      <vt:lpstr>تسهیلات و امکانات</vt:lpstr>
      <vt:lpstr>PowerPoint Presentation</vt:lpstr>
      <vt:lpstr>آموزش  1</vt:lpstr>
      <vt:lpstr>PowerPoint Presentation</vt:lpstr>
      <vt:lpstr>خودمراقبتی پس از ترخیص سطح3 </vt:lpstr>
      <vt:lpstr>PowerPoint Presentation</vt:lpstr>
      <vt:lpstr>PowerPoint Presentation</vt:lpstr>
      <vt:lpstr>PowerPoint Presentation</vt:lpstr>
      <vt:lpstr>دستورالعمل</vt:lpstr>
      <vt:lpstr>سپاس از توجه شما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f.ketabchi</dc:creator>
  <cp:lastModifiedBy>faramarz bahadorkhan2</cp:lastModifiedBy>
  <cp:revision>236</cp:revision>
  <dcterms:created xsi:type="dcterms:W3CDTF">2019-08-14T06:19:52Z</dcterms:created>
  <dcterms:modified xsi:type="dcterms:W3CDTF">2024-09-10T03:56:38Z</dcterms:modified>
</cp:coreProperties>
</file>